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7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80" r:id="rId24"/>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1BCA12CF-5BBF-49C9-BE83-9DB50E11F1E8}" type="datetimeFigureOut">
              <a:rPr lang="pt-BR" smtClean="0"/>
              <a:pPr/>
              <a:t>09/07/2013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AB0BCB4-329F-4080-8A4A-F7311E18B104}"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BCA12CF-5BBF-49C9-BE83-9DB50E11F1E8}" type="datetimeFigureOut">
              <a:rPr lang="pt-BR" smtClean="0"/>
              <a:pPr/>
              <a:t>09/07/2013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AB0BCB4-329F-4080-8A4A-F7311E18B104}"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BCA12CF-5BBF-49C9-BE83-9DB50E11F1E8}" type="datetimeFigureOut">
              <a:rPr lang="pt-BR" smtClean="0"/>
              <a:pPr/>
              <a:t>09/07/2013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AB0BCB4-329F-4080-8A4A-F7311E18B104}"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BCA12CF-5BBF-49C9-BE83-9DB50E11F1E8}" type="datetimeFigureOut">
              <a:rPr lang="pt-BR" smtClean="0"/>
              <a:pPr/>
              <a:t>09/07/2013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AB0BCB4-329F-4080-8A4A-F7311E18B104}"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1BCA12CF-5BBF-49C9-BE83-9DB50E11F1E8}" type="datetimeFigureOut">
              <a:rPr lang="pt-BR" smtClean="0"/>
              <a:pPr/>
              <a:t>09/07/2013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AB0BCB4-329F-4080-8A4A-F7311E18B104}"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1BCA12CF-5BBF-49C9-BE83-9DB50E11F1E8}" type="datetimeFigureOut">
              <a:rPr lang="pt-BR" smtClean="0"/>
              <a:pPr/>
              <a:t>09/07/2013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AB0BCB4-329F-4080-8A4A-F7311E18B104}"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1BCA12CF-5BBF-49C9-BE83-9DB50E11F1E8}" type="datetimeFigureOut">
              <a:rPr lang="pt-BR" smtClean="0"/>
              <a:pPr/>
              <a:t>09/07/2013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AAB0BCB4-329F-4080-8A4A-F7311E18B104}"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1BCA12CF-5BBF-49C9-BE83-9DB50E11F1E8}" type="datetimeFigureOut">
              <a:rPr lang="pt-BR" smtClean="0"/>
              <a:pPr/>
              <a:t>09/07/2013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AAB0BCB4-329F-4080-8A4A-F7311E18B104}"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1BCA12CF-5BBF-49C9-BE83-9DB50E11F1E8}" type="datetimeFigureOut">
              <a:rPr lang="pt-BR" smtClean="0"/>
              <a:pPr/>
              <a:t>09/07/2013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AAB0BCB4-329F-4080-8A4A-F7311E18B104}"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1BCA12CF-5BBF-49C9-BE83-9DB50E11F1E8}" type="datetimeFigureOut">
              <a:rPr lang="pt-BR" smtClean="0"/>
              <a:pPr/>
              <a:t>09/07/2013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AB0BCB4-329F-4080-8A4A-F7311E18B104}"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1BCA12CF-5BBF-49C9-BE83-9DB50E11F1E8}" type="datetimeFigureOut">
              <a:rPr lang="pt-BR" smtClean="0"/>
              <a:pPr/>
              <a:t>09/07/2013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AB0BCB4-329F-4080-8A4A-F7311E18B104}"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CA12CF-5BBF-49C9-BE83-9DB50E11F1E8}" type="datetimeFigureOut">
              <a:rPr lang="pt-BR" smtClean="0"/>
              <a:pPr/>
              <a:t>09/07/2013</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B0BCB4-329F-4080-8A4A-F7311E18B104}"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Os trabalhos e os dias</a:t>
            </a:r>
            <a:endParaRPr lang="pt-BR" dirty="0"/>
          </a:p>
        </p:txBody>
      </p:sp>
      <p:sp>
        <p:nvSpPr>
          <p:cNvPr id="3" name="Subtítulo 2"/>
          <p:cNvSpPr>
            <a:spLocks noGrp="1"/>
          </p:cNvSpPr>
          <p:nvPr>
            <p:ph type="subTitle" idx="1"/>
          </p:nvPr>
        </p:nvSpPr>
        <p:spPr/>
        <p:txBody>
          <a:bodyPr/>
          <a:lstStyle/>
          <a:p>
            <a:r>
              <a:rPr lang="pt-BR" b="1" dirty="0" smtClean="0">
                <a:solidFill>
                  <a:schemeClr val="tx1"/>
                </a:solidFill>
              </a:rPr>
              <a:t>Hesíodo </a:t>
            </a:r>
            <a:endParaRPr lang="pt-BR"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357167"/>
            <a:ext cx="7772400" cy="928693"/>
          </a:xfrm>
        </p:spPr>
        <p:txBody>
          <a:bodyPr/>
          <a:lstStyle/>
          <a:p>
            <a:r>
              <a:rPr lang="pt-BR" dirty="0" smtClean="0"/>
              <a:t>Prometeu e Pandora</a:t>
            </a:r>
            <a:endParaRPr lang="pt-BR" dirty="0"/>
          </a:p>
        </p:txBody>
      </p:sp>
      <p:sp>
        <p:nvSpPr>
          <p:cNvPr id="3" name="Subtítulo 2"/>
          <p:cNvSpPr>
            <a:spLocks noGrp="1"/>
          </p:cNvSpPr>
          <p:nvPr>
            <p:ph type="subTitle" idx="1"/>
          </p:nvPr>
        </p:nvSpPr>
        <p:spPr>
          <a:xfrm>
            <a:off x="642910" y="2928934"/>
            <a:ext cx="8001056" cy="2709866"/>
          </a:xfrm>
        </p:spPr>
        <p:txBody>
          <a:bodyPr>
            <a:normAutofit/>
          </a:bodyPr>
          <a:lstStyle/>
          <a:p>
            <a:pPr algn="l"/>
            <a:r>
              <a:rPr lang="pt-BR" sz="2200" dirty="0" smtClean="0">
                <a:solidFill>
                  <a:schemeClr val="tx1"/>
                </a:solidFill>
              </a:rPr>
              <a:t>“Filho de </a:t>
            </a:r>
            <a:r>
              <a:rPr lang="pt-BR" sz="2200" dirty="0" err="1" smtClean="0">
                <a:solidFill>
                  <a:schemeClr val="tx1"/>
                </a:solidFill>
              </a:rPr>
              <a:t>Japeto</a:t>
            </a:r>
            <a:r>
              <a:rPr lang="pt-BR" sz="2200" dirty="0" smtClean="0">
                <a:solidFill>
                  <a:schemeClr val="tx1"/>
                </a:solidFill>
              </a:rPr>
              <a:t>, sobre todos hábil em tuas tramas, </a:t>
            </a:r>
          </a:p>
          <a:p>
            <a:pPr algn="l"/>
            <a:r>
              <a:rPr lang="pt-BR" sz="2200" dirty="0" smtClean="0">
                <a:solidFill>
                  <a:schemeClr val="tx1"/>
                </a:solidFill>
              </a:rPr>
              <a:t>apraz-te de furtar o fogo fraudando-me as entranhas; </a:t>
            </a:r>
          </a:p>
          <a:p>
            <a:pPr algn="l"/>
            <a:r>
              <a:rPr lang="pt-BR" sz="2200" dirty="0" smtClean="0">
                <a:solidFill>
                  <a:schemeClr val="tx1"/>
                </a:solidFill>
              </a:rPr>
              <a:t>grande praga para ti e para os homens vindouros!</a:t>
            </a:r>
          </a:p>
          <a:p>
            <a:pPr algn="l"/>
            <a:r>
              <a:rPr lang="pt-BR" sz="2200" dirty="0" smtClean="0">
                <a:solidFill>
                  <a:schemeClr val="tx1"/>
                </a:solidFill>
              </a:rPr>
              <a:t>Para esses um lugar do fogo eu darei um mal e </a:t>
            </a:r>
          </a:p>
          <a:p>
            <a:pPr algn="l"/>
            <a:r>
              <a:rPr lang="pt-BR" sz="2200" dirty="0" smtClean="0">
                <a:solidFill>
                  <a:schemeClr val="tx1"/>
                </a:solidFill>
              </a:rPr>
              <a:t>todos se alegrarão no ânimo, mimando muito esse mal”.</a:t>
            </a:r>
          </a:p>
          <a:p>
            <a:pPr algn="l"/>
            <a:endParaRPr lang="pt-BR" sz="2200"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357167"/>
            <a:ext cx="7772400" cy="928693"/>
          </a:xfrm>
        </p:spPr>
        <p:txBody>
          <a:bodyPr/>
          <a:lstStyle/>
          <a:p>
            <a:r>
              <a:rPr lang="pt-BR" dirty="0" smtClean="0"/>
              <a:t>Pandora (a mulher): um perigo?</a:t>
            </a:r>
            <a:endParaRPr lang="pt-BR" dirty="0"/>
          </a:p>
        </p:txBody>
      </p:sp>
      <p:sp>
        <p:nvSpPr>
          <p:cNvPr id="3" name="Subtítulo 2"/>
          <p:cNvSpPr>
            <a:spLocks noGrp="1"/>
          </p:cNvSpPr>
          <p:nvPr>
            <p:ph type="subTitle" idx="1"/>
          </p:nvPr>
        </p:nvSpPr>
        <p:spPr>
          <a:xfrm>
            <a:off x="642910" y="1428736"/>
            <a:ext cx="8001056" cy="4210064"/>
          </a:xfrm>
        </p:spPr>
        <p:txBody>
          <a:bodyPr>
            <a:normAutofit/>
          </a:bodyPr>
          <a:lstStyle/>
          <a:p>
            <a:pPr algn="l"/>
            <a:r>
              <a:rPr lang="pt-BR" sz="2200" dirty="0" smtClean="0">
                <a:solidFill>
                  <a:schemeClr val="tx1"/>
                </a:solidFill>
              </a:rPr>
              <a:t>(...) aí por humana voz e </a:t>
            </a:r>
          </a:p>
          <a:p>
            <a:pPr algn="l"/>
            <a:r>
              <a:rPr lang="pt-BR" sz="2200" dirty="0" smtClean="0">
                <a:solidFill>
                  <a:schemeClr val="tx1"/>
                </a:solidFill>
              </a:rPr>
              <a:t>força, e assemelhar de rosto às deusas imortais</a:t>
            </a:r>
          </a:p>
          <a:p>
            <a:pPr algn="l"/>
            <a:r>
              <a:rPr lang="pt-BR" sz="2200" dirty="0" smtClean="0">
                <a:solidFill>
                  <a:schemeClr val="tx1"/>
                </a:solidFill>
              </a:rPr>
              <a:t>esta bela e deleitável forma de virgem;</a:t>
            </a:r>
          </a:p>
          <a:p>
            <a:pPr algn="l"/>
            <a:r>
              <a:rPr lang="pt-BR" sz="2200" dirty="0" smtClean="0">
                <a:solidFill>
                  <a:schemeClr val="tx1"/>
                </a:solidFill>
              </a:rPr>
              <a:t>(...) à volta da cabeça verter graça, </a:t>
            </a:r>
          </a:p>
          <a:p>
            <a:pPr algn="l"/>
            <a:r>
              <a:rPr lang="pt-BR" sz="2200" dirty="0" smtClean="0">
                <a:solidFill>
                  <a:schemeClr val="tx1"/>
                </a:solidFill>
              </a:rPr>
              <a:t>terrível desejo e preocupações devoradoras de membros.</a:t>
            </a:r>
          </a:p>
          <a:p>
            <a:pPr algn="l"/>
            <a:r>
              <a:rPr lang="pt-BR" sz="2200" dirty="0" smtClean="0">
                <a:solidFill>
                  <a:schemeClr val="tx1"/>
                </a:solidFill>
              </a:rPr>
              <a:t>Aí por espírito de cão e dissimulada conduta (...)</a:t>
            </a:r>
          </a:p>
          <a:p>
            <a:pPr algn="l"/>
            <a:r>
              <a:rPr lang="pt-BR" sz="2200" dirty="0" smtClean="0">
                <a:solidFill>
                  <a:schemeClr val="tx1"/>
                </a:solidFill>
              </a:rPr>
              <a:t>Atena, deusa de </a:t>
            </a:r>
            <a:r>
              <a:rPr lang="pt-BR" sz="2200" dirty="0" err="1" smtClean="0">
                <a:solidFill>
                  <a:schemeClr val="tx1"/>
                </a:solidFill>
              </a:rPr>
              <a:t>glaucos</a:t>
            </a:r>
            <a:r>
              <a:rPr lang="pt-BR" sz="2200" dirty="0" smtClean="0">
                <a:solidFill>
                  <a:schemeClr val="tx1"/>
                </a:solidFill>
              </a:rPr>
              <a:t> olhos, cingiu-a e adornou-a.</a:t>
            </a:r>
          </a:p>
          <a:p>
            <a:pPr algn="l"/>
            <a:r>
              <a:rPr lang="pt-BR" sz="2200" dirty="0" smtClean="0">
                <a:solidFill>
                  <a:schemeClr val="tx1"/>
                </a:solidFill>
              </a:rPr>
              <a:t>(...) Então em seu peito, Hermes Mensageiro </a:t>
            </a:r>
            <a:r>
              <a:rPr lang="pt-BR" sz="2200" dirty="0" err="1" smtClean="0">
                <a:solidFill>
                  <a:schemeClr val="tx1"/>
                </a:solidFill>
              </a:rPr>
              <a:t>Argifronte</a:t>
            </a:r>
            <a:endParaRPr lang="pt-BR" sz="2200" dirty="0" smtClean="0">
              <a:solidFill>
                <a:schemeClr val="tx1"/>
              </a:solidFill>
            </a:endParaRPr>
          </a:p>
          <a:p>
            <a:pPr algn="l"/>
            <a:r>
              <a:rPr lang="pt-BR" sz="2200" dirty="0" smtClean="0">
                <a:solidFill>
                  <a:schemeClr val="tx1"/>
                </a:solidFill>
              </a:rPr>
              <a:t>mentiras, sedutoras palavras e dissimulada conduta </a:t>
            </a:r>
          </a:p>
          <a:p>
            <a:pPr algn="l"/>
            <a:r>
              <a:rPr lang="pt-BR" sz="2200" dirty="0" smtClean="0">
                <a:solidFill>
                  <a:schemeClr val="tx1"/>
                </a:solidFill>
              </a:rPr>
              <a:t>forjou, por </a:t>
            </a:r>
            <a:r>
              <a:rPr lang="pt-BR" sz="2200" dirty="0" err="1" smtClean="0">
                <a:solidFill>
                  <a:schemeClr val="tx1"/>
                </a:solidFill>
              </a:rPr>
              <a:t>desígnos</a:t>
            </a:r>
            <a:r>
              <a:rPr lang="pt-BR" sz="2200" dirty="0" smtClean="0">
                <a:solidFill>
                  <a:schemeClr val="tx1"/>
                </a:solidFill>
              </a:rPr>
              <a:t> do </a:t>
            </a:r>
            <a:r>
              <a:rPr lang="pt-BR" sz="2200" dirty="0" err="1" smtClean="0">
                <a:solidFill>
                  <a:schemeClr val="tx1"/>
                </a:solidFill>
              </a:rPr>
              <a:t>baritonante</a:t>
            </a:r>
            <a:r>
              <a:rPr lang="pt-BR" sz="2200" dirty="0" smtClean="0">
                <a:solidFill>
                  <a:schemeClr val="tx1"/>
                </a:solidFill>
              </a:rPr>
              <a:t> Zeus.</a:t>
            </a:r>
            <a:endParaRPr lang="pt-BR" sz="2200" dirty="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714357"/>
            <a:ext cx="7772400" cy="928693"/>
          </a:xfrm>
        </p:spPr>
        <p:txBody>
          <a:bodyPr/>
          <a:lstStyle/>
          <a:p>
            <a:r>
              <a:rPr lang="pt-BR" dirty="0" smtClean="0"/>
              <a:t>As cinco raças</a:t>
            </a:r>
            <a:endParaRPr lang="pt-BR" dirty="0"/>
          </a:p>
        </p:txBody>
      </p:sp>
      <p:sp>
        <p:nvSpPr>
          <p:cNvPr id="3" name="Subtítulo 2"/>
          <p:cNvSpPr>
            <a:spLocks noGrp="1"/>
          </p:cNvSpPr>
          <p:nvPr>
            <p:ph type="subTitle" idx="1"/>
          </p:nvPr>
        </p:nvSpPr>
        <p:spPr>
          <a:xfrm>
            <a:off x="500034" y="1785926"/>
            <a:ext cx="8001056" cy="3852874"/>
          </a:xfrm>
        </p:spPr>
        <p:txBody>
          <a:bodyPr>
            <a:normAutofit/>
          </a:bodyPr>
          <a:lstStyle/>
          <a:p>
            <a:pPr algn="l"/>
            <a:r>
              <a:rPr lang="pt-BR" sz="2200" dirty="0" smtClean="0">
                <a:solidFill>
                  <a:schemeClr val="tx1"/>
                </a:solidFill>
              </a:rPr>
              <a:t>Raça de ouro</a:t>
            </a:r>
          </a:p>
          <a:p>
            <a:pPr algn="l"/>
            <a:endParaRPr lang="pt-BR" sz="2200" dirty="0">
              <a:solidFill>
                <a:schemeClr val="tx1"/>
              </a:solidFill>
            </a:endParaRPr>
          </a:p>
          <a:p>
            <a:pPr algn="l"/>
            <a:r>
              <a:rPr lang="pt-BR" sz="2200" dirty="0" smtClean="0">
                <a:solidFill>
                  <a:schemeClr val="tx1"/>
                </a:solidFill>
              </a:rPr>
              <a:t>Primeiro de ouro a raça dos homens mortais</a:t>
            </a:r>
          </a:p>
          <a:p>
            <a:pPr algn="l"/>
            <a:r>
              <a:rPr lang="pt-BR" sz="2200" dirty="0" smtClean="0">
                <a:solidFill>
                  <a:schemeClr val="tx1"/>
                </a:solidFill>
              </a:rPr>
              <a:t>criaram os imortais</a:t>
            </a:r>
          </a:p>
          <a:p>
            <a:pPr algn="l"/>
            <a:r>
              <a:rPr lang="pt-BR" sz="2200" dirty="0" smtClean="0">
                <a:solidFill>
                  <a:schemeClr val="tx1"/>
                </a:solidFill>
              </a:rPr>
              <a:t>(...) como deuses viviam, tendo despreocupado coração,</a:t>
            </a:r>
          </a:p>
          <a:p>
            <a:pPr algn="l"/>
            <a:r>
              <a:rPr lang="pt-BR" sz="2200" dirty="0" smtClean="0">
                <a:solidFill>
                  <a:schemeClr val="tx1"/>
                </a:solidFill>
              </a:rPr>
              <a:t>apartados, longe de penas e misérias, nem temível</a:t>
            </a:r>
          </a:p>
          <a:p>
            <a:pPr algn="l"/>
            <a:r>
              <a:rPr lang="pt-BR" sz="2200" dirty="0" smtClean="0">
                <a:solidFill>
                  <a:schemeClr val="tx1"/>
                </a:solidFill>
              </a:rPr>
              <a:t>velhice lhes pesava, sempre iguais nos pés e nas mãos (...)</a:t>
            </a:r>
            <a:endParaRPr lang="pt-BR" sz="2200"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714357"/>
            <a:ext cx="7772400" cy="928693"/>
          </a:xfrm>
        </p:spPr>
        <p:txBody>
          <a:bodyPr/>
          <a:lstStyle/>
          <a:p>
            <a:r>
              <a:rPr lang="pt-BR" dirty="0" smtClean="0"/>
              <a:t>As cinco raças</a:t>
            </a:r>
            <a:endParaRPr lang="pt-BR" dirty="0"/>
          </a:p>
        </p:txBody>
      </p:sp>
      <p:sp>
        <p:nvSpPr>
          <p:cNvPr id="3" name="Subtítulo 2"/>
          <p:cNvSpPr>
            <a:spLocks noGrp="1"/>
          </p:cNvSpPr>
          <p:nvPr>
            <p:ph type="subTitle" idx="1"/>
          </p:nvPr>
        </p:nvSpPr>
        <p:spPr>
          <a:xfrm>
            <a:off x="500034" y="1785926"/>
            <a:ext cx="8001056" cy="3852874"/>
          </a:xfrm>
        </p:spPr>
        <p:txBody>
          <a:bodyPr>
            <a:normAutofit/>
          </a:bodyPr>
          <a:lstStyle/>
          <a:p>
            <a:pPr algn="l"/>
            <a:r>
              <a:rPr lang="pt-BR" sz="2200" dirty="0" smtClean="0">
                <a:solidFill>
                  <a:schemeClr val="tx1"/>
                </a:solidFill>
              </a:rPr>
              <a:t>Raça de prata</a:t>
            </a:r>
          </a:p>
          <a:p>
            <a:pPr algn="l"/>
            <a:endParaRPr lang="pt-BR" sz="2200" dirty="0">
              <a:solidFill>
                <a:schemeClr val="tx1"/>
              </a:solidFill>
            </a:endParaRPr>
          </a:p>
          <a:p>
            <a:pPr algn="l"/>
            <a:r>
              <a:rPr lang="pt-BR" sz="2200" dirty="0" smtClean="0">
                <a:solidFill>
                  <a:schemeClr val="tx1"/>
                </a:solidFill>
              </a:rPr>
              <a:t>(...) mas por cem anos filho junto à mãe cuidadosa</a:t>
            </a:r>
          </a:p>
          <a:p>
            <a:pPr algn="l"/>
            <a:r>
              <a:rPr lang="pt-BR" sz="2200" dirty="0" smtClean="0">
                <a:solidFill>
                  <a:schemeClr val="tx1"/>
                </a:solidFill>
              </a:rPr>
              <a:t>crescia, menino grande, em sua casa brincando,</a:t>
            </a:r>
          </a:p>
          <a:p>
            <a:pPr algn="l"/>
            <a:r>
              <a:rPr lang="pt-BR" sz="2200" dirty="0" smtClean="0">
                <a:solidFill>
                  <a:schemeClr val="tx1"/>
                </a:solidFill>
              </a:rPr>
              <a:t>e quando cresciam e atingiam o limiar da adolescência,</a:t>
            </a:r>
          </a:p>
          <a:p>
            <a:pPr algn="l"/>
            <a:r>
              <a:rPr lang="pt-BR" sz="2200" dirty="0" smtClean="0">
                <a:solidFill>
                  <a:schemeClr val="tx1"/>
                </a:solidFill>
              </a:rPr>
              <a:t>pouco tempo viviam padecendo horríveis dores </a:t>
            </a:r>
          </a:p>
          <a:p>
            <a:pPr algn="l"/>
            <a:r>
              <a:rPr lang="pt-BR" sz="2200" dirty="0" smtClean="0">
                <a:solidFill>
                  <a:schemeClr val="tx1"/>
                </a:solidFill>
              </a:rPr>
              <a:t>por insensatez</a:t>
            </a:r>
            <a:endParaRPr lang="pt-BR" sz="2200"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714357"/>
            <a:ext cx="7772400" cy="928693"/>
          </a:xfrm>
        </p:spPr>
        <p:txBody>
          <a:bodyPr/>
          <a:lstStyle/>
          <a:p>
            <a:r>
              <a:rPr lang="pt-BR" dirty="0" smtClean="0"/>
              <a:t>As cinco raças</a:t>
            </a:r>
            <a:endParaRPr lang="pt-BR" dirty="0"/>
          </a:p>
        </p:txBody>
      </p:sp>
      <p:sp>
        <p:nvSpPr>
          <p:cNvPr id="3" name="Subtítulo 2"/>
          <p:cNvSpPr>
            <a:spLocks noGrp="1"/>
          </p:cNvSpPr>
          <p:nvPr>
            <p:ph type="subTitle" idx="1"/>
          </p:nvPr>
        </p:nvSpPr>
        <p:spPr>
          <a:xfrm>
            <a:off x="500034" y="1785926"/>
            <a:ext cx="8001056" cy="3852874"/>
          </a:xfrm>
        </p:spPr>
        <p:txBody>
          <a:bodyPr>
            <a:normAutofit/>
          </a:bodyPr>
          <a:lstStyle/>
          <a:p>
            <a:pPr algn="l"/>
            <a:r>
              <a:rPr lang="pt-BR" sz="2200" dirty="0" smtClean="0">
                <a:solidFill>
                  <a:schemeClr val="tx1"/>
                </a:solidFill>
              </a:rPr>
              <a:t>Raça de bronze</a:t>
            </a:r>
          </a:p>
          <a:p>
            <a:pPr algn="l"/>
            <a:endParaRPr lang="pt-BR" sz="2200" dirty="0">
              <a:solidFill>
                <a:schemeClr val="tx1"/>
              </a:solidFill>
            </a:endParaRPr>
          </a:p>
          <a:p>
            <a:pPr algn="l"/>
            <a:r>
              <a:rPr lang="pt-BR" sz="2200" dirty="0" smtClean="0">
                <a:solidFill>
                  <a:schemeClr val="tx1"/>
                </a:solidFill>
              </a:rPr>
              <a:t>(...) era do </a:t>
            </a:r>
            <a:r>
              <a:rPr lang="pt-BR" sz="2200" dirty="0" err="1" smtClean="0">
                <a:solidFill>
                  <a:schemeClr val="tx1"/>
                </a:solidFill>
              </a:rPr>
              <a:t>freixo</a:t>
            </a:r>
            <a:r>
              <a:rPr lang="pt-BR" sz="2200" dirty="0" smtClean="0">
                <a:solidFill>
                  <a:schemeClr val="tx1"/>
                </a:solidFill>
              </a:rPr>
              <a:t>, terrível e forte, e lhe importavam de Ares</a:t>
            </a:r>
          </a:p>
          <a:p>
            <a:pPr algn="l"/>
            <a:r>
              <a:rPr lang="pt-BR" sz="2200" dirty="0" smtClean="0">
                <a:solidFill>
                  <a:schemeClr val="tx1"/>
                </a:solidFill>
              </a:rPr>
              <a:t>obras gementes e violentas; nenhum trigo </a:t>
            </a:r>
          </a:p>
          <a:p>
            <a:pPr algn="l"/>
            <a:r>
              <a:rPr lang="pt-BR" sz="2200" dirty="0" smtClean="0">
                <a:solidFill>
                  <a:schemeClr val="tx1"/>
                </a:solidFill>
              </a:rPr>
              <a:t>Eles comiam e de aço tinham resistente o coração;</a:t>
            </a:r>
          </a:p>
          <a:p>
            <a:pPr algn="l"/>
            <a:r>
              <a:rPr lang="pt-BR" sz="2200" dirty="0" smtClean="0">
                <a:solidFill>
                  <a:schemeClr val="tx1"/>
                </a:solidFill>
              </a:rPr>
              <a:t>inacessíveis: grande sua força e braços invencíveis</a:t>
            </a:r>
            <a:endParaRPr lang="pt-BR" sz="2200"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714357"/>
            <a:ext cx="7772400" cy="928693"/>
          </a:xfrm>
        </p:spPr>
        <p:txBody>
          <a:bodyPr/>
          <a:lstStyle/>
          <a:p>
            <a:r>
              <a:rPr lang="pt-BR" dirty="0" smtClean="0"/>
              <a:t>As cinco raças</a:t>
            </a:r>
            <a:endParaRPr lang="pt-BR" dirty="0"/>
          </a:p>
        </p:txBody>
      </p:sp>
      <p:sp>
        <p:nvSpPr>
          <p:cNvPr id="3" name="Subtítulo 2"/>
          <p:cNvSpPr>
            <a:spLocks noGrp="1"/>
          </p:cNvSpPr>
          <p:nvPr>
            <p:ph type="subTitle" idx="1"/>
          </p:nvPr>
        </p:nvSpPr>
        <p:spPr>
          <a:xfrm>
            <a:off x="500034" y="1785926"/>
            <a:ext cx="8001056" cy="3852874"/>
          </a:xfrm>
        </p:spPr>
        <p:txBody>
          <a:bodyPr>
            <a:normAutofit/>
          </a:bodyPr>
          <a:lstStyle/>
          <a:p>
            <a:pPr algn="l"/>
            <a:r>
              <a:rPr lang="pt-BR" sz="2200" dirty="0" smtClean="0">
                <a:solidFill>
                  <a:schemeClr val="tx1"/>
                </a:solidFill>
              </a:rPr>
              <a:t>Raça dos </a:t>
            </a:r>
            <a:r>
              <a:rPr lang="pt-BR" sz="2200" dirty="0" err="1" smtClean="0">
                <a:solidFill>
                  <a:schemeClr val="tx1"/>
                </a:solidFill>
              </a:rPr>
              <a:t>herois</a:t>
            </a:r>
            <a:r>
              <a:rPr lang="pt-BR" sz="2200" dirty="0" smtClean="0">
                <a:solidFill>
                  <a:schemeClr val="tx1"/>
                </a:solidFill>
              </a:rPr>
              <a:t> </a:t>
            </a:r>
          </a:p>
          <a:p>
            <a:pPr algn="l"/>
            <a:endParaRPr lang="pt-BR" sz="2200" dirty="0">
              <a:solidFill>
                <a:schemeClr val="tx1"/>
              </a:solidFill>
            </a:endParaRPr>
          </a:p>
          <a:p>
            <a:pPr algn="l"/>
            <a:r>
              <a:rPr lang="pt-BR" sz="2200" dirty="0" smtClean="0">
                <a:solidFill>
                  <a:schemeClr val="tx1"/>
                </a:solidFill>
              </a:rPr>
              <a:t>Raça divina de homens heróis e são chamados </a:t>
            </a:r>
          </a:p>
          <a:p>
            <a:pPr algn="l"/>
            <a:r>
              <a:rPr lang="pt-BR" sz="2200" dirty="0" smtClean="0">
                <a:solidFill>
                  <a:schemeClr val="tx1"/>
                </a:solidFill>
              </a:rPr>
              <a:t>semideuses, geração anterior à nossa na terra sem fim. </a:t>
            </a:r>
            <a:endParaRPr lang="pt-BR" sz="2200"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714357"/>
            <a:ext cx="7772400" cy="928693"/>
          </a:xfrm>
        </p:spPr>
        <p:txBody>
          <a:bodyPr/>
          <a:lstStyle/>
          <a:p>
            <a:r>
              <a:rPr lang="pt-BR" dirty="0" smtClean="0"/>
              <a:t>As cinco raças</a:t>
            </a:r>
            <a:endParaRPr lang="pt-BR" dirty="0"/>
          </a:p>
        </p:txBody>
      </p:sp>
      <p:sp>
        <p:nvSpPr>
          <p:cNvPr id="3" name="Subtítulo 2"/>
          <p:cNvSpPr>
            <a:spLocks noGrp="1"/>
          </p:cNvSpPr>
          <p:nvPr>
            <p:ph type="subTitle" idx="1"/>
          </p:nvPr>
        </p:nvSpPr>
        <p:spPr>
          <a:xfrm>
            <a:off x="500034" y="1785926"/>
            <a:ext cx="8001056" cy="3852874"/>
          </a:xfrm>
        </p:spPr>
        <p:txBody>
          <a:bodyPr>
            <a:normAutofit/>
          </a:bodyPr>
          <a:lstStyle/>
          <a:p>
            <a:pPr algn="l"/>
            <a:r>
              <a:rPr lang="pt-BR" sz="2200" dirty="0" smtClean="0">
                <a:solidFill>
                  <a:schemeClr val="tx1"/>
                </a:solidFill>
              </a:rPr>
              <a:t>Raça de ferro</a:t>
            </a:r>
          </a:p>
          <a:p>
            <a:pPr algn="l"/>
            <a:endParaRPr lang="pt-BR" sz="2200" dirty="0">
              <a:solidFill>
                <a:schemeClr val="tx1"/>
              </a:solidFill>
            </a:endParaRPr>
          </a:p>
          <a:p>
            <a:pPr algn="l"/>
            <a:r>
              <a:rPr lang="pt-BR" sz="2200" dirty="0" smtClean="0">
                <a:solidFill>
                  <a:schemeClr val="tx1"/>
                </a:solidFill>
              </a:rPr>
              <a:t>Antes não tivesse eu entre os homens da quinta raça,</a:t>
            </a:r>
          </a:p>
          <a:p>
            <a:pPr algn="l"/>
            <a:r>
              <a:rPr lang="pt-BR" sz="2200" dirty="0" smtClean="0">
                <a:solidFill>
                  <a:schemeClr val="tx1"/>
                </a:solidFill>
              </a:rPr>
              <a:t>mais  cedo tivesse morrido ou nascido depois.</a:t>
            </a:r>
          </a:p>
          <a:p>
            <a:pPr algn="l"/>
            <a:r>
              <a:rPr lang="pt-BR" sz="2200" dirty="0" smtClean="0">
                <a:solidFill>
                  <a:schemeClr val="tx1"/>
                </a:solidFill>
              </a:rPr>
              <a:t>Pois agora é a raça de ferro e nunca durante o dia </a:t>
            </a:r>
          </a:p>
          <a:p>
            <a:pPr algn="l"/>
            <a:r>
              <a:rPr lang="pt-BR" sz="2200" dirty="0" smtClean="0">
                <a:solidFill>
                  <a:schemeClr val="tx1"/>
                </a:solidFill>
              </a:rPr>
              <a:t>cessarão de labutar e penar e nem à noite de se </a:t>
            </a:r>
          </a:p>
          <a:p>
            <a:pPr algn="l"/>
            <a:r>
              <a:rPr lang="pt-BR" sz="2200" dirty="0" smtClean="0">
                <a:solidFill>
                  <a:schemeClr val="tx1"/>
                </a:solidFill>
              </a:rPr>
              <a:t>destruir;  e árduas angústias os deuses lhes darão.</a:t>
            </a:r>
          </a:p>
          <a:p>
            <a:pPr algn="l"/>
            <a:r>
              <a:rPr lang="pt-BR" sz="2200" dirty="0" smtClean="0">
                <a:solidFill>
                  <a:schemeClr val="tx1"/>
                </a:solidFill>
              </a:rPr>
              <a:t>Entretanto a esses males bens estarão misturados.</a:t>
            </a:r>
          </a:p>
          <a:p>
            <a:pPr algn="l"/>
            <a:endParaRPr lang="pt-BR" sz="2200"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714357"/>
            <a:ext cx="7772400" cy="285751"/>
          </a:xfrm>
        </p:spPr>
        <p:txBody>
          <a:bodyPr>
            <a:normAutofit fontScale="90000"/>
          </a:bodyPr>
          <a:lstStyle/>
          <a:p>
            <a:endParaRPr lang="pt-BR" dirty="0"/>
          </a:p>
        </p:txBody>
      </p:sp>
      <p:sp>
        <p:nvSpPr>
          <p:cNvPr id="3" name="Subtítulo 2"/>
          <p:cNvSpPr>
            <a:spLocks noGrp="1"/>
          </p:cNvSpPr>
          <p:nvPr>
            <p:ph type="subTitle" idx="1"/>
          </p:nvPr>
        </p:nvSpPr>
        <p:spPr>
          <a:xfrm>
            <a:off x="214282" y="500042"/>
            <a:ext cx="8786874" cy="5138758"/>
          </a:xfrm>
        </p:spPr>
        <p:txBody>
          <a:bodyPr>
            <a:normAutofit/>
          </a:bodyPr>
          <a:lstStyle/>
          <a:p>
            <a:pPr algn="l"/>
            <a:r>
              <a:rPr lang="pt-BR" sz="2200" dirty="0" smtClean="0">
                <a:solidFill>
                  <a:schemeClr val="tx1"/>
                </a:solidFill>
              </a:rPr>
              <a:t>Raça de ferro</a:t>
            </a:r>
          </a:p>
          <a:p>
            <a:pPr algn="l"/>
            <a:endParaRPr lang="pt-BR" sz="2200" dirty="0">
              <a:solidFill>
                <a:schemeClr val="tx1"/>
              </a:solidFill>
            </a:endParaRPr>
          </a:p>
          <a:p>
            <a:pPr algn="l"/>
            <a:r>
              <a:rPr lang="pt-BR" sz="2200" dirty="0" smtClean="0">
                <a:solidFill>
                  <a:schemeClr val="tx1"/>
                </a:solidFill>
              </a:rPr>
              <a:t>Nem pais a filhos se assemelhará, nem filhos a pais; nem hóspedes a</a:t>
            </a:r>
          </a:p>
          <a:p>
            <a:pPr algn="l"/>
            <a:r>
              <a:rPr lang="pt-BR" sz="2200" dirty="0" smtClean="0">
                <a:solidFill>
                  <a:schemeClr val="tx1"/>
                </a:solidFill>
              </a:rPr>
              <a:t>hospedeiro ou companheiro a companheiro</a:t>
            </a:r>
          </a:p>
          <a:p>
            <a:pPr algn="l"/>
            <a:r>
              <a:rPr lang="pt-BR" sz="2200" dirty="0" smtClean="0">
                <a:solidFill>
                  <a:schemeClr val="tx1"/>
                </a:solidFill>
              </a:rPr>
              <a:t>E nem irmão a irmão caro será, como já havia sido;</a:t>
            </a:r>
          </a:p>
          <a:p>
            <a:pPr algn="l"/>
            <a:r>
              <a:rPr lang="pt-BR" sz="2200" dirty="0" smtClean="0">
                <a:solidFill>
                  <a:schemeClr val="tx1"/>
                </a:solidFill>
              </a:rPr>
              <a:t>Vão desonrar os pais logo estes envelheçam</a:t>
            </a:r>
          </a:p>
          <a:p>
            <a:pPr algn="l"/>
            <a:r>
              <a:rPr lang="pt-BR" sz="2200" dirty="0" smtClean="0">
                <a:solidFill>
                  <a:schemeClr val="tx1"/>
                </a:solidFill>
              </a:rPr>
              <a:t>E vão censurá-los, com duras palavras insultando-os;</a:t>
            </a:r>
          </a:p>
          <a:p>
            <a:pPr algn="l"/>
            <a:r>
              <a:rPr lang="pt-BR" sz="2200" dirty="0" smtClean="0">
                <a:solidFill>
                  <a:schemeClr val="tx1"/>
                </a:solidFill>
              </a:rPr>
              <a:t>cruéis; sem conhecer o olhar dos deuses e sem poder </a:t>
            </a:r>
          </a:p>
          <a:p>
            <a:pPr algn="l"/>
            <a:r>
              <a:rPr lang="pt-BR" sz="2200" dirty="0" smtClean="0">
                <a:solidFill>
                  <a:schemeClr val="tx1"/>
                </a:solidFill>
              </a:rPr>
              <a:t>retribuir aos velhos pais os alimentos;</a:t>
            </a:r>
          </a:p>
          <a:p>
            <a:pPr algn="l"/>
            <a:r>
              <a:rPr lang="pt-BR" sz="2200" dirty="0" smtClean="0">
                <a:solidFill>
                  <a:schemeClr val="tx1"/>
                </a:solidFill>
              </a:rPr>
              <a:t>(...) A todos os homens miseráveis a inveja acompanhará,</a:t>
            </a:r>
          </a:p>
          <a:p>
            <a:pPr algn="l"/>
            <a:r>
              <a:rPr lang="pt-BR" sz="2200" dirty="0" smtClean="0">
                <a:solidFill>
                  <a:schemeClr val="tx1"/>
                </a:solidFill>
              </a:rPr>
              <a:t>ela, malsonante, malevolente, maliciosa ao olhar.</a:t>
            </a:r>
          </a:p>
          <a:p>
            <a:pPr algn="l"/>
            <a:r>
              <a:rPr lang="pt-BR" sz="2200" dirty="0" smtClean="0">
                <a:solidFill>
                  <a:schemeClr val="tx1"/>
                </a:solidFill>
              </a:rPr>
              <a:t> (...) Contra o mal força não haverá!</a:t>
            </a:r>
          </a:p>
          <a:p>
            <a:pPr algn="l"/>
            <a:endParaRPr lang="pt-BR" sz="2200" dirty="0" smtClean="0">
              <a:solidFill>
                <a:schemeClr val="tx1"/>
              </a:solidFill>
            </a:endParaRPr>
          </a:p>
          <a:p>
            <a:pPr algn="l"/>
            <a:endParaRPr lang="pt-BR" sz="2200" dirty="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4291"/>
            <a:ext cx="7772400" cy="857255"/>
          </a:xfrm>
        </p:spPr>
        <p:txBody>
          <a:bodyPr/>
          <a:lstStyle/>
          <a:p>
            <a:r>
              <a:rPr lang="pt-BR" dirty="0" smtClean="0"/>
              <a:t>De volta ao materialismo...</a:t>
            </a:r>
            <a:endParaRPr lang="pt-BR" dirty="0"/>
          </a:p>
        </p:txBody>
      </p:sp>
      <p:sp>
        <p:nvSpPr>
          <p:cNvPr id="3" name="Subtítulo 2"/>
          <p:cNvSpPr>
            <a:spLocks noGrp="1"/>
          </p:cNvSpPr>
          <p:nvPr>
            <p:ph type="subTitle" idx="1"/>
          </p:nvPr>
        </p:nvSpPr>
        <p:spPr>
          <a:xfrm>
            <a:off x="642910" y="1285860"/>
            <a:ext cx="7929618" cy="4929222"/>
          </a:xfrm>
        </p:spPr>
        <p:txBody>
          <a:bodyPr>
            <a:normAutofit fontScale="85000" lnSpcReduction="10000"/>
          </a:bodyPr>
          <a:lstStyle/>
          <a:p>
            <a:pPr algn="just"/>
            <a:r>
              <a:rPr lang="pt-BR" dirty="0" smtClean="0">
                <a:solidFill>
                  <a:schemeClr val="tx1"/>
                </a:solidFill>
              </a:rPr>
              <a:t>“A </a:t>
            </a:r>
            <a:r>
              <a:rPr lang="pt-BR" dirty="0">
                <a:solidFill>
                  <a:schemeClr val="tx1"/>
                </a:solidFill>
              </a:rPr>
              <a:t>sociedade burguesa é a organização histórica mais desenvolvida, mais diferenciada da produção. As categorias que exprimem suas relações, a compreensão de sua própria articulação, permitem penetrar na articulação e nas relações de produção de todas as formas de sociedade desaparecidas, sobre cujas ruínas e elementos se acha edificada, e cujos vestígios, não ultrapassados ainda, leva de arrastão desenvolvendo tudo que fora antes apenas indicado que toma assim toda a sua significação etc. </a:t>
            </a:r>
            <a:r>
              <a:rPr lang="pt-BR" b="1" dirty="0">
                <a:solidFill>
                  <a:schemeClr val="tx1"/>
                </a:solidFill>
              </a:rPr>
              <a:t>A anatomia do homem é a chave da anatomia do </a:t>
            </a:r>
            <a:r>
              <a:rPr lang="pt-BR" b="1">
                <a:solidFill>
                  <a:schemeClr val="tx1"/>
                </a:solidFill>
              </a:rPr>
              <a:t>macaco</a:t>
            </a:r>
            <a:r>
              <a:rPr lang="pt-BR" smtClean="0">
                <a:solidFill>
                  <a:schemeClr val="tx1"/>
                </a:solidFill>
              </a:rPr>
              <a:t>.”</a:t>
            </a:r>
            <a:endParaRPr lang="pt-BR" dirty="0" smtClean="0">
              <a:solidFill>
                <a:schemeClr val="tx1"/>
              </a:solidFill>
            </a:endParaRPr>
          </a:p>
          <a:p>
            <a:pPr algn="just"/>
            <a:r>
              <a:rPr lang="pt-BR" dirty="0">
                <a:solidFill>
                  <a:schemeClr val="tx1"/>
                </a:solidFill>
              </a:rPr>
              <a:t>MARX, K. (1982). </a:t>
            </a:r>
            <a:r>
              <a:rPr lang="pt-BR" i="1" dirty="0">
                <a:solidFill>
                  <a:schemeClr val="tx1"/>
                </a:solidFill>
              </a:rPr>
              <a:t>Para a crítica da economia política</a:t>
            </a:r>
            <a:endParaRPr lang="pt-BR" dirty="0">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pt-BR" dirty="0"/>
          </a:p>
        </p:txBody>
      </p:sp>
      <p:sp>
        <p:nvSpPr>
          <p:cNvPr id="3" name="Subtítulo 2"/>
          <p:cNvSpPr>
            <a:spLocks noGrp="1"/>
          </p:cNvSpPr>
          <p:nvPr>
            <p:ph type="subTitle" idx="1"/>
          </p:nvPr>
        </p:nvSpPr>
        <p:spPr>
          <a:xfrm>
            <a:off x="1371600" y="642918"/>
            <a:ext cx="6400800" cy="4929222"/>
          </a:xfrm>
        </p:spPr>
        <p:txBody>
          <a:bodyPr>
            <a:normAutofit/>
          </a:bodyPr>
          <a:lstStyle/>
          <a:p>
            <a:r>
              <a:rPr lang="pt-BR" dirty="0">
                <a:solidFill>
                  <a:schemeClr val="tx1"/>
                </a:solidFill>
              </a:rPr>
              <a:t>“Em relação à arte, sabe-se que certas épocas do florescimento artístico não estão de modo algum em conformidade com o desenvolvimento geral da sociedade, nem, por conseguinte, com o da base material que é, de certo modo, a ossatura de sua organização</a:t>
            </a:r>
            <a:r>
              <a:rPr lang="pt-BR" dirty="0" smtClean="0">
                <a:solidFill>
                  <a:schemeClr val="tx1"/>
                </a:solidFill>
              </a:rPr>
              <a:t>”</a:t>
            </a:r>
          </a:p>
          <a:p>
            <a:endParaRPr lang="pt-BR"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pt-BR" sz="3200" dirty="0" smtClean="0"/>
              <a:t>Palestrante: Rafael Egidio Leal e Silva</a:t>
            </a:r>
            <a:endParaRPr lang="pt-BR" sz="3200" dirty="0"/>
          </a:p>
        </p:txBody>
      </p:sp>
      <p:pic>
        <p:nvPicPr>
          <p:cNvPr id="4" name="Espaço Reservado para Conteúdo 3" descr="lattes.jpg"/>
          <p:cNvPicPr>
            <a:picLocks noGrp="1" noChangeAspect="1"/>
          </p:cNvPicPr>
          <p:nvPr>
            <p:ph idx="1"/>
          </p:nvPr>
        </p:nvPicPr>
        <p:blipFill>
          <a:blip r:embed="rId2"/>
          <a:stretch>
            <a:fillRect/>
          </a:stretch>
        </p:blipFill>
        <p:spPr>
          <a:xfrm>
            <a:off x="357158" y="1142984"/>
            <a:ext cx="8492148" cy="5000660"/>
          </a:xfr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pt-BR"/>
          </a:p>
        </p:txBody>
      </p:sp>
      <p:sp>
        <p:nvSpPr>
          <p:cNvPr id="3" name="Subtítulo 2"/>
          <p:cNvSpPr>
            <a:spLocks noGrp="1"/>
          </p:cNvSpPr>
          <p:nvPr>
            <p:ph type="subTitle" idx="1"/>
          </p:nvPr>
        </p:nvSpPr>
        <p:spPr>
          <a:xfrm>
            <a:off x="1371600" y="357166"/>
            <a:ext cx="6400800" cy="5281634"/>
          </a:xfrm>
        </p:spPr>
        <p:txBody>
          <a:bodyPr>
            <a:normAutofit fontScale="77500" lnSpcReduction="20000"/>
          </a:bodyPr>
          <a:lstStyle/>
          <a:p>
            <a:r>
              <a:rPr lang="pt-BR" dirty="0" smtClean="0">
                <a:solidFill>
                  <a:schemeClr val="tx1"/>
                </a:solidFill>
              </a:rPr>
              <a:t>“De </a:t>
            </a:r>
            <a:r>
              <a:rPr lang="pt-BR" dirty="0">
                <a:solidFill>
                  <a:schemeClr val="tx1"/>
                </a:solidFill>
              </a:rPr>
              <a:t>outro ponto de vista, Aquiles será compatível com a pólvora e o chumbo? Ou, em resumo, a </a:t>
            </a:r>
            <a:r>
              <a:rPr lang="pt-BR" i="1" dirty="0">
                <a:solidFill>
                  <a:schemeClr val="tx1"/>
                </a:solidFill>
              </a:rPr>
              <a:t>Ilíada</a:t>
            </a:r>
            <a:r>
              <a:rPr lang="pt-BR" dirty="0">
                <a:solidFill>
                  <a:schemeClr val="tx1"/>
                </a:solidFill>
              </a:rPr>
              <a:t> com a imprensa, ou melhor, com a máquina de imprimir. O canto, as lendas épicas, a musa, não desaparecerão necessariamente com a barra do tipógrafo? Não terão deixado de existir as condições necessárias à poesia épica?</a:t>
            </a:r>
          </a:p>
          <a:p>
            <a:r>
              <a:rPr lang="pt-BR" dirty="0">
                <a:solidFill>
                  <a:schemeClr val="tx1"/>
                </a:solidFill>
              </a:rPr>
              <a:t>Mas a dificuldade não está em compreender que a arte grega e a epopéia estão ligadas a certas formas do desenvolvimento social. </a:t>
            </a:r>
            <a:r>
              <a:rPr lang="pt-BR" b="1" dirty="0">
                <a:solidFill>
                  <a:schemeClr val="tx1"/>
                </a:solidFill>
              </a:rPr>
              <a:t>A dificuldade reside no fato de nos proporcionarem ainda um prazer estético e de terem ainda para nós, em certos aspectos, o valor de normas e de modelos inacessíveis</a:t>
            </a:r>
            <a:r>
              <a:rPr lang="pt-BR" b="1" dirty="0" smtClean="0">
                <a:solidFill>
                  <a:schemeClr val="tx1"/>
                </a:solidFill>
              </a:rPr>
              <a:t>.”</a:t>
            </a:r>
            <a:endParaRPr lang="pt-BR" dirty="0">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pt-BR"/>
          </a:p>
        </p:txBody>
      </p:sp>
      <p:sp>
        <p:nvSpPr>
          <p:cNvPr id="3" name="Subtítulo 2"/>
          <p:cNvSpPr>
            <a:spLocks noGrp="1"/>
          </p:cNvSpPr>
          <p:nvPr>
            <p:ph type="subTitle" idx="1"/>
          </p:nvPr>
        </p:nvSpPr>
        <p:spPr>
          <a:xfrm>
            <a:off x="428596" y="500042"/>
            <a:ext cx="8215370" cy="5500726"/>
          </a:xfrm>
        </p:spPr>
        <p:txBody>
          <a:bodyPr>
            <a:noAutofit/>
          </a:bodyPr>
          <a:lstStyle/>
          <a:p>
            <a:pPr algn="l"/>
            <a:r>
              <a:rPr lang="pt-BR" sz="2200" dirty="0" smtClean="0">
                <a:solidFill>
                  <a:schemeClr val="tx1"/>
                </a:solidFill>
              </a:rPr>
              <a:t>“Um </a:t>
            </a:r>
            <a:r>
              <a:rPr lang="pt-BR" sz="2200" dirty="0">
                <a:solidFill>
                  <a:schemeClr val="tx1"/>
                </a:solidFill>
              </a:rPr>
              <a:t>homem não pode voltar a ser criança sem cair na puerilidade. Mas não acha prazer na inocência da criança e, tendo alcançado um nível superior, não deve aspirar ele próprio a reproduzir sua verdade? Em todas as épocas, o seu próprio caráter não revive na verdade natural na natureza infantil? Por que então a infância histórica da humanidade, precisamente naquilo em que atingiu seu mais belo florescimento, por que essa etapa para sempre perdida não há de exercer um eterno encanto? Há crianças mal educadas e crianças precoces. Muitos dos povos da Antiguidade pertencem a essa categoria. Crianças normais foram os gregos. O encanto que a sua arte exerce sobre nós não está em contradição com o caráter primitivo da sociedade em que ela se desenvolveu. Pelo contrário, está indissoluvelmente ligado ao fato de as condições sociais insuficientemente maduras em que essa arte nasceu, e somente sob as quais poderia nascer, não poderão retornar jamais</a:t>
            </a:r>
            <a:r>
              <a:rPr lang="pt-BR" sz="2200" dirty="0" smtClean="0">
                <a:solidFill>
                  <a:schemeClr val="tx1"/>
                </a:solidFill>
              </a:rPr>
              <a:t>.”</a:t>
            </a:r>
            <a:endParaRPr lang="pt-BR" sz="2200" dirty="0">
              <a:solidFill>
                <a:schemeClr val="tx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pt-BR"/>
          </a:p>
        </p:txBody>
      </p:sp>
      <p:sp>
        <p:nvSpPr>
          <p:cNvPr id="3" name="Subtítulo 2"/>
          <p:cNvSpPr>
            <a:spLocks noGrp="1"/>
          </p:cNvSpPr>
          <p:nvPr>
            <p:ph type="subTitle" idx="1"/>
          </p:nvPr>
        </p:nvSpPr>
        <p:spPr>
          <a:xfrm>
            <a:off x="500034" y="1142984"/>
            <a:ext cx="8143932" cy="5000660"/>
          </a:xfrm>
        </p:spPr>
        <p:txBody>
          <a:bodyPr>
            <a:noAutofit/>
          </a:bodyPr>
          <a:lstStyle/>
          <a:p>
            <a:r>
              <a:rPr lang="pt-BR" sz="2300" dirty="0" smtClean="0">
                <a:solidFill>
                  <a:schemeClr val="tx1"/>
                </a:solidFill>
              </a:rPr>
              <a:t>“A </a:t>
            </a:r>
            <a:r>
              <a:rPr lang="pt-BR" sz="2300" dirty="0">
                <a:solidFill>
                  <a:schemeClr val="tx1"/>
                </a:solidFill>
              </a:rPr>
              <a:t>fecundidade de uma cultura e seu vigor crítico dependem do bom aproveitamento que ela faça da proliferação das suas contradições. Se o pensamento não consegue dominar suas contradições, não elabora sínteses estimulantes, as contradições o sufocam. Se as contradições sofrem uma violentíssima pressão falsificadora e se camuflam, elas degeneram em paradoxo, </a:t>
            </a:r>
            <a:r>
              <a:rPr lang="pt-BR" sz="2300" dirty="0" err="1">
                <a:solidFill>
                  <a:schemeClr val="tx1"/>
                </a:solidFill>
              </a:rPr>
              <a:t>indulgem</a:t>
            </a:r>
            <a:r>
              <a:rPr lang="pt-BR" sz="2300" dirty="0">
                <a:solidFill>
                  <a:schemeClr val="tx1"/>
                </a:solidFill>
              </a:rPr>
              <a:t> no ecletismo, chafurdam na esterilidade. E fazem da vida – como se lê no poema “Momento num café”, de Manuel Bandeira – “uma agitação feroz e sem finalidade”. </a:t>
            </a:r>
          </a:p>
          <a:p>
            <a:r>
              <a:rPr lang="pt-BR" sz="2300" dirty="0">
                <a:solidFill>
                  <a:schemeClr val="tx1"/>
                </a:solidFill>
              </a:rPr>
              <a:t>Se percebo as contradições, posso me enganar, mas ao menos é possível que eu esteja tocando no real. Se, contudo, não vejo a contradição, só vejo harmonia, é indubitável que me enganei</a:t>
            </a:r>
            <a:r>
              <a:rPr lang="pt-BR" sz="2300" dirty="0" smtClean="0">
                <a:solidFill>
                  <a:schemeClr val="tx1"/>
                </a:solidFill>
              </a:rPr>
              <a:t>.” </a:t>
            </a:r>
            <a:r>
              <a:rPr lang="pt-BR" sz="2300" dirty="0">
                <a:solidFill>
                  <a:schemeClr val="tx1"/>
                </a:solidFill>
              </a:rPr>
              <a:t>(</a:t>
            </a:r>
            <a:r>
              <a:rPr lang="pt-BR" sz="2300" dirty="0" err="1">
                <a:solidFill>
                  <a:schemeClr val="tx1"/>
                </a:solidFill>
              </a:rPr>
              <a:t>Konder</a:t>
            </a:r>
            <a:r>
              <a:rPr lang="pt-BR" sz="2300" dirty="0">
                <a:solidFill>
                  <a:schemeClr val="tx1"/>
                </a:solidFill>
              </a:rPr>
              <a:t>, 2005, p. 67).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28596" y="2130425"/>
            <a:ext cx="8358246" cy="1470025"/>
          </a:xfrm>
        </p:spPr>
        <p:txBody>
          <a:bodyPr>
            <a:normAutofit fontScale="90000"/>
          </a:bodyPr>
          <a:lstStyle/>
          <a:p>
            <a:r>
              <a:rPr lang="pt-BR" dirty="0" smtClean="0"/>
              <a:t>“Os </a:t>
            </a:r>
            <a:r>
              <a:rPr lang="pt-BR" dirty="0" smtClean="0"/>
              <a:t>filósofos se limitaram a </a:t>
            </a:r>
            <a:r>
              <a:rPr lang="pt-BR" i="1" dirty="0" smtClean="0"/>
              <a:t>interpretar </a:t>
            </a:r>
            <a:r>
              <a:rPr lang="pt-BR" dirty="0" smtClean="0"/>
              <a:t>o mundo diferentemente, cabe </a:t>
            </a:r>
            <a:r>
              <a:rPr lang="pt-BR" i="1" dirty="0" smtClean="0"/>
              <a:t>transformá-lo</a:t>
            </a:r>
            <a:r>
              <a:rPr lang="pt-BR" i="1" dirty="0" smtClean="0"/>
              <a:t>.”</a:t>
            </a:r>
            <a:endParaRPr lang="pt-BR" dirty="0"/>
          </a:p>
        </p:txBody>
      </p:sp>
      <p:sp>
        <p:nvSpPr>
          <p:cNvPr id="3" name="Subtítulo 2"/>
          <p:cNvSpPr>
            <a:spLocks noGrp="1"/>
          </p:cNvSpPr>
          <p:nvPr>
            <p:ph type="subTitle" idx="1"/>
          </p:nvPr>
        </p:nvSpPr>
        <p:spPr/>
        <p:txBody>
          <a:bodyPr/>
          <a:lstStyle/>
          <a:p>
            <a:endParaRPr lang="pt-B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O produto final esconde o processo de produção.</a:t>
            </a:r>
            <a:endParaRPr lang="pt-BR" dirty="0"/>
          </a:p>
        </p:txBody>
      </p:sp>
      <p:sp>
        <p:nvSpPr>
          <p:cNvPr id="3" name="Subtítulo 2"/>
          <p:cNvSpPr>
            <a:spLocks noGrp="1"/>
          </p:cNvSpPr>
          <p:nvPr>
            <p:ph type="subTitle" idx="1"/>
          </p:nvPr>
        </p:nvSpPr>
        <p:spPr/>
        <p:txBody>
          <a:bodyPr/>
          <a:lstStyle/>
          <a:p>
            <a:endParaRPr lang="pt-B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785795"/>
            <a:ext cx="7772400" cy="1571635"/>
          </a:xfrm>
        </p:spPr>
        <p:txBody>
          <a:bodyPr/>
          <a:lstStyle/>
          <a:p>
            <a:r>
              <a:rPr lang="pt-BR" dirty="0" smtClean="0"/>
              <a:t>Hesíodo: quem foi?</a:t>
            </a:r>
            <a:endParaRPr lang="pt-BR" dirty="0"/>
          </a:p>
        </p:txBody>
      </p:sp>
      <p:sp>
        <p:nvSpPr>
          <p:cNvPr id="3" name="Subtítulo 2"/>
          <p:cNvSpPr>
            <a:spLocks noGrp="1"/>
          </p:cNvSpPr>
          <p:nvPr>
            <p:ph type="subTitle" idx="1"/>
          </p:nvPr>
        </p:nvSpPr>
        <p:spPr>
          <a:xfrm>
            <a:off x="714348" y="2428868"/>
            <a:ext cx="7929618" cy="3209932"/>
          </a:xfrm>
        </p:spPr>
        <p:txBody>
          <a:bodyPr>
            <a:normAutofit/>
          </a:bodyPr>
          <a:lstStyle/>
          <a:p>
            <a:pPr algn="just"/>
            <a:r>
              <a:rPr lang="pt-BR" sz="2000" dirty="0" smtClean="0">
                <a:solidFill>
                  <a:schemeClr val="tx1"/>
                </a:solidFill>
              </a:rPr>
              <a:t>Tudo que se sabe sobre a vida dele foi narrado por ele mesmo em seus poemas. </a:t>
            </a:r>
          </a:p>
          <a:p>
            <a:pPr algn="just"/>
            <a:r>
              <a:rPr lang="pt-BR" sz="2000" dirty="0" smtClean="0">
                <a:solidFill>
                  <a:schemeClr val="tx1"/>
                </a:solidFill>
              </a:rPr>
              <a:t>“Seu pai habitava Cumes, na Eólia, onde possuía uma pequena empresa de navegação. Arruinado, atravessou o mar Egeu e retornou à Beócia, berço de sua raça. Aí, em </a:t>
            </a:r>
            <a:r>
              <a:rPr lang="pt-BR" sz="2000" dirty="0" err="1" smtClean="0">
                <a:solidFill>
                  <a:schemeClr val="tx1"/>
                </a:solidFill>
              </a:rPr>
              <a:t>Ascra</a:t>
            </a:r>
            <a:r>
              <a:rPr lang="pt-BR" sz="2000" dirty="0" smtClean="0">
                <a:solidFill>
                  <a:schemeClr val="tx1"/>
                </a:solidFill>
              </a:rPr>
              <a:t>, dedicou-se às atividades campesinas e aí nasceu, viveu e morreu Hesíodo (meados do séc. VIII a.C.) . Ao morrer, o pai deixou a Hesíodo e seu irmão </a:t>
            </a:r>
            <a:r>
              <a:rPr lang="pt-BR" sz="2000" dirty="0" err="1" smtClean="0">
                <a:solidFill>
                  <a:schemeClr val="tx1"/>
                </a:solidFill>
              </a:rPr>
              <a:t>Perses</a:t>
            </a:r>
            <a:r>
              <a:rPr lang="pt-BR" sz="2000" dirty="0" smtClean="0">
                <a:solidFill>
                  <a:schemeClr val="tx1"/>
                </a:solidFill>
              </a:rPr>
              <a:t> as terras que, devido ao clima rude da região, continuaram com esforço a cultivar. Na partilha dos bens, Hesíodo considerou-se lesado pelo irmão, que teria comprado os juízes venais.” (Os pré-socráticos, col. Os pensadores.) </a:t>
            </a:r>
            <a:endParaRPr lang="pt-BR" sz="2000"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pt-BR" dirty="0"/>
          </a:p>
        </p:txBody>
      </p:sp>
      <p:sp>
        <p:nvSpPr>
          <p:cNvPr id="3" name="Subtítulo 2"/>
          <p:cNvSpPr>
            <a:spLocks noGrp="1"/>
          </p:cNvSpPr>
          <p:nvPr>
            <p:ph type="subTitle" idx="1"/>
          </p:nvPr>
        </p:nvSpPr>
        <p:spPr>
          <a:xfrm>
            <a:off x="1371600" y="714356"/>
            <a:ext cx="6400800" cy="4924444"/>
          </a:xfrm>
        </p:spPr>
        <p:txBody>
          <a:bodyPr>
            <a:normAutofit lnSpcReduction="10000"/>
          </a:bodyPr>
          <a:lstStyle/>
          <a:p>
            <a:pPr algn="l"/>
            <a:r>
              <a:rPr lang="pt-BR" dirty="0" smtClean="0">
                <a:solidFill>
                  <a:schemeClr val="tx1"/>
                </a:solidFill>
              </a:rPr>
              <a:t>“Os homens fazem sua própria história, mas não a fazem sob circunstâncias de sua escolha e sim sob aquelas com que se defrontam diretamente, legadas e transmitidas pelo passado. A tradição de todas as gerações mortas oprime como um pesadelo o cérebro dos vivos.”</a:t>
            </a:r>
          </a:p>
          <a:p>
            <a:pPr algn="l"/>
            <a:r>
              <a:rPr lang="pt-BR" dirty="0" smtClean="0">
                <a:solidFill>
                  <a:schemeClr val="tx1"/>
                </a:solidFill>
              </a:rPr>
              <a:t>Marx, O 18 de </a:t>
            </a:r>
            <a:r>
              <a:rPr lang="pt-BR" dirty="0" err="1" smtClean="0">
                <a:solidFill>
                  <a:schemeClr val="tx1"/>
                </a:solidFill>
              </a:rPr>
              <a:t>Brumário</a:t>
            </a:r>
            <a:r>
              <a:rPr lang="pt-BR" dirty="0" smtClean="0">
                <a:solidFill>
                  <a:schemeClr val="tx1"/>
                </a:solidFill>
              </a:rPr>
              <a:t> de Luis Bonaparte. </a:t>
            </a:r>
            <a:endParaRPr lang="pt-BR"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714357"/>
            <a:ext cx="7772400" cy="1000131"/>
          </a:xfrm>
        </p:spPr>
        <p:txBody>
          <a:bodyPr>
            <a:normAutofit/>
          </a:bodyPr>
          <a:lstStyle/>
          <a:p>
            <a:r>
              <a:rPr lang="pt-BR" dirty="0" smtClean="0"/>
              <a:t>A luta</a:t>
            </a:r>
            <a:endParaRPr lang="pt-BR" dirty="0"/>
          </a:p>
        </p:txBody>
      </p:sp>
      <p:sp>
        <p:nvSpPr>
          <p:cNvPr id="3" name="Subtítulo 2"/>
          <p:cNvSpPr>
            <a:spLocks noGrp="1"/>
          </p:cNvSpPr>
          <p:nvPr>
            <p:ph type="subTitle" idx="1"/>
          </p:nvPr>
        </p:nvSpPr>
        <p:spPr>
          <a:xfrm>
            <a:off x="857224" y="1785926"/>
            <a:ext cx="7286676" cy="4643470"/>
          </a:xfrm>
        </p:spPr>
        <p:txBody>
          <a:bodyPr>
            <a:normAutofit/>
          </a:bodyPr>
          <a:lstStyle/>
          <a:p>
            <a:pPr algn="l"/>
            <a:r>
              <a:rPr lang="pt-BR" sz="2000" dirty="0" smtClean="0">
                <a:solidFill>
                  <a:schemeClr val="tx1"/>
                </a:solidFill>
              </a:rPr>
              <a:t>“(...) A outra [luta] nasceu primeira da noite Tenebrosa</a:t>
            </a:r>
          </a:p>
          <a:p>
            <a:pPr algn="l"/>
            <a:r>
              <a:rPr lang="pt-BR" sz="2000" dirty="0" smtClean="0">
                <a:solidFill>
                  <a:schemeClr val="tx1"/>
                </a:solidFill>
              </a:rPr>
              <a:t>e a pôs o </a:t>
            </a:r>
            <a:r>
              <a:rPr lang="pt-BR" sz="2000" dirty="0" err="1" smtClean="0">
                <a:solidFill>
                  <a:schemeClr val="tx1"/>
                </a:solidFill>
              </a:rPr>
              <a:t>Cronida</a:t>
            </a:r>
            <a:r>
              <a:rPr lang="pt-BR" sz="2000" dirty="0" smtClean="0">
                <a:solidFill>
                  <a:schemeClr val="tx1"/>
                </a:solidFill>
              </a:rPr>
              <a:t> </a:t>
            </a:r>
            <a:r>
              <a:rPr lang="pt-BR" sz="2000" dirty="0" err="1" smtClean="0">
                <a:solidFill>
                  <a:schemeClr val="tx1"/>
                </a:solidFill>
              </a:rPr>
              <a:t>altirregente</a:t>
            </a:r>
            <a:r>
              <a:rPr lang="pt-BR" sz="2000" dirty="0" smtClean="0">
                <a:solidFill>
                  <a:schemeClr val="tx1"/>
                </a:solidFill>
              </a:rPr>
              <a:t> no éter, </a:t>
            </a:r>
          </a:p>
          <a:p>
            <a:pPr algn="l"/>
            <a:r>
              <a:rPr lang="pt-BR" sz="2000" dirty="0" smtClean="0">
                <a:solidFill>
                  <a:schemeClr val="tx1"/>
                </a:solidFill>
              </a:rPr>
              <a:t>nas raízes da terra e para homens ela é melhor.</a:t>
            </a:r>
          </a:p>
          <a:p>
            <a:pPr algn="l"/>
            <a:r>
              <a:rPr lang="pt-BR" sz="2000" dirty="0" smtClean="0">
                <a:solidFill>
                  <a:schemeClr val="tx1"/>
                </a:solidFill>
              </a:rPr>
              <a:t>Esta desperta até o indolente para o trabalho: </a:t>
            </a:r>
          </a:p>
          <a:p>
            <a:pPr algn="l"/>
            <a:r>
              <a:rPr lang="pt-BR" sz="2000" dirty="0" smtClean="0">
                <a:solidFill>
                  <a:schemeClr val="tx1"/>
                </a:solidFill>
              </a:rPr>
              <a:t>pois um sente desejo de </a:t>
            </a:r>
            <a:r>
              <a:rPr lang="pt-BR" sz="2000" dirty="0" smtClean="0">
                <a:solidFill>
                  <a:schemeClr val="tx1"/>
                </a:solidFill>
              </a:rPr>
              <a:t>trabalho </a:t>
            </a:r>
            <a:r>
              <a:rPr lang="pt-BR" sz="2000" dirty="0" smtClean="0">
                <a:solidFill>
                  <a:schemeClr val="tx1"/>
                </a:solidFill>
              </a:rPr>
              <a:t>tendo visto </a:t>
            </a:r>
          </a:p>
          <a:p>
            <a:pPr algn="l"/>
            <a:r>
              <a:rPr lang="pt-BR" sz="2000" dirty="0" smtClean="0">
                <a:solidFill>
                  <a:schemeClr val="tx1"/>
                </a:solidFill>
              </a:rPr>
              <a:t>o outro rico apressado em plantar, semear e a </a:t>
            </a:r>
          </a:p>
          <a:p>
            <a:pPr algn="l"/>
            <a:r>
              <a:rPr lang="pt-BR" sz="2000" dirty="0" smtClean="0">
                <a:solidFill>
                  <a:schemeClr val="tx1"/>
                </a:solidFill>
              </a:rPr>
              <a:t>casa beneficiar; o vizinho inveja ao </a:t>
            </a:r>
            <a:r>
              <a:rPr lang="pt-BR" sz="2000" dirty="0" smtClean="0">
                <a:solidFill>
                  <a:schemeClr val="tx1"/>
                </a:solidFill>
              </a:rPr>
              <a:t>vizinho </a:t>
            </a:r>
            <a:r>
              <a:rPr lang="pt-BR" sz="2000" dirty="0" smtClean="0">
                <a:solidFill>
                  <a:schemeClr val="tx1"/>
                </a:solidFill>
              </a:rPr>
              <a:t>apressado</a:t>
            </a:r>
          </a:p>
          <a:p>
            <a:pPr algn="l"/>
            <a:r>
              <a:rPr lang="pt-BR" sz="2000" dirty="0" smtClean="0">
                <a:solidFill>
                  <a:schemeClr val="tx1"/>
                </a:solidFill>
              </a:rPr>
              <a:t>atrás de riqueza; boa Luta para os homens esta é;</a:t>
            </a:r>
          </a:p>
          <a:p>
            <a:pPr algn="l"/>
            <a:r>
              <a:rPr lang="pt-BR" sz="2000" dirty="0" smtClean="0">
                <a:solidFill>
                  <a:schemeClr val="tx1"/>
                </a:solidFill>
              </a:rPr>
              <a:t>o oleiro ao oleiro cobiça, o carpinteiro ao carpinteiro, </a:t>
            </a:r>
          </a:p>
          <a:p>
            <a:pPr algn="l"/>
            <a:r>
              <a:rPr lang="pt-BR" sz="2000" dirty="0" smtClean="0">
                <a:solidFill>
                  <a:schemeClr val="tx1"/>
                </a:solidFill>
              </a:rPr>
              <a:t>o mendigo ao mendigo inveja e o </a:t>
            </a:r>
            <a:r>
              <a:rPr lang="pt-BR" sz="2000" dirty="0" err="1" smtClean="0">
                <a:solidFill>
                  <a:schemeClr val="tx1"/>
                </a:solidFill>
              </a:rPr>
              <a:t>aedo</a:t>
            </a:r>
            <a:r>
              <a:rPr lang="pt-BR" sz="2000" dirty="0" smtClean="0">
                <a:solidFill>
                  <a:schemeClr val="tx1"/>
                </a:solidFill>
              </a:rPr>
              <a:t> ao </a:t>
            </a:r>
            <a:r>
              <a:rPr lang="pt-BR" sz="2000" dirty="0" err="1" smtClean="0">
                <a:solidFill>
                  <a:schemeClr val="tx1"/>
                </a:solidFill>
              </a:rPr>
              <a:t>aedo</a:t>
            </a:r>
            <a:r>
              <a:rPr lang="pt-BR" sz="2000" dirty="0" smtClean="0">
                <a:solidFill>
                  <a:schemeClr val="tx1"/>
                </a:solidFill>
              </a:rPr>
              <a:t>.</a:t>
            </a:r>
          </a:p>
          <a:p>
            <a:pPr algn="l"/>
            <a:r>
              <a:rPr lang="pt-BR" sz="2000" dirty="0" smtClean="0">
                <a:solidFill>
                  <a:schemeClr val="tx1"/>
                </a:solidFill>
              </a:rPr>
              <a:t>Ó </a:t>
            </a:r>
            <a:r>
              <a:rPr lang="pt-BR" sz="2000" dirty="0" err="1" smtClean="0">
                <a:solidFill>
                  <a:schemeClr val="tx1"/>
                </a:solidFill>
              </a:rPr>
              <a:t>Perses</a:t>
            </a:r>
            <a:r>
              <a:rPr lang="pt-BR" sz="2000" dirty="0" smtClean="0">
                <a:solidFill>
                  <a:schemeClr val="tx1"/>
                </a:solidFill>
              </a:rPr>
              <a:t>! Mete isto no teu ânimo:</a:t>
            </a:r>
          </a:p>
          <a:p>
            <a:pPr algn="l"/>
            <a:r>
              <a:rPr lang="pt-BR" sz="2000" dirty="0" smtClean="0">
                <a:solidFill>
                  <a:schemeClr val="tx1"/>
                </a:solidFill>
              </a:rPr>
              <a:t>A Luta malevolente teu peito do trabalho não afaste”</a:t>
            </a:r>
            <a:endParaRPr lang="pt-BR" sz="2000"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500043"/>
            <a:ext cx="7772400" cy="1143007"/>
          </a:xfrm>
        </p:spPr>
        <p:txBody>
          <a:bodyPr/>
          <a:lstStyle/>
          <a:p>
            <a:r>
              <a:rPr lang="pt-BR" dirty="0" err="1" smtClean="0"/>
              <a:t>Engels</a:t>
            </a:r>
            <a:r>
              <a:rPr lang="pt-BR" dirty="0" smtClean="0"/>
              <a:t>: a barbárie e a civilização</a:t>
            </a:r>
            <a:endParaRPr lang="pt-BR" dirty="0"/>
          </a:p>
        </p:txBody>
      </p:sp>
      <p:sp>
        <p:nvSpPr>
          <p:cNvPr id="3" name="Subtítulo 2"/>
          <p:cNvSpPr>
            <a:spLocks noGrp="1"/>
          </p:cNvSpPr>
          <p:nvPr>
            <p:ph type="subTitle" idx="1"/>
          </p:nvPr>
        </p:nvSpPr>
        <p:spPr>
          <a:xfrm>
            <a:off x="857224" y="1643050"/>
            <a:ext cx="7500990" cy="4429156"/>
          </a:xfrm>
        </p:spPr>
        <p:txBody>
          <a:bodyPr>
            <a:normAutofit fontScale="85000" lnSpcReduction="10000"/>
          </a:bodyPr>
          <a:lstStyle/>
          <a:p>
            <a:pPr algn="l"/>
            <a:r>
              <a:rPr lang="pt-BR" dirty="0">
                <a:solidFill>
                  <a:schemeClr val="tx1"/>
                </a:solidFill>
              </a:rPr>
              <a:t>As tribos pastoras se destacaram do restante da massa de bárbaros. Esta foi a </a:t>
            </a:r>
            <a:r>
              <a:rPr lang="pt-BR" b="1" dirty="0">
                <a:solidFill>
                  <a:schemeClr val="tx1"/>
                </a:solidFill>
              </a:rPr>
              <a:t>primeira grande divisão social do trabalho</a:t>
            </a:r>
            <a:r>
              <a:rPr lang="pt-BR" dirty="0">
                <a:solidFill>
                  <a:schemeClr val="tx1"/>
                </a:solidFill>
              </a:rPr>
              <a:t>. Estas tribos pastoris não só produziam víveres em maior quantidade como também em maior variedade que o resto dos bárbaros. Tinham sobre eles a vantagem de possuir mais leite, lacticínios e carnes; além disso, dispunham de peles, lãs e couros de cabra, fios e tecidos, cuja quantidade aumentava na medida em que aumentava na medida em que aumentava a massa das matérias-primas.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500043"/>
            <a:ext cx="7772400" cy="1143007"/>
          </a:xfrm>
        </p:spPr>
        <p:txBody>
          <a:bodyPr/>
          <a:lstStyle/>
          <a:p>
            <a:r>
              <a:rPr lang="pt-BR" dirty="0" err="1" smtClean="0"/>
              <a:t>Engels</a:t>
            </a:r>
            <a:r>
              <a:rPr lang="pt-BR" dirty="0" smtClean="0"/>
              <a:t>: a barbárie e a civilização</a:t>
            </a:r>
            <a:endParaRPr lang="pt-BR" dirty="0"/>
          </a:p>
        </p:txBody>
      </p:sp>
      <p:sp>
        <p:nvSpPr>
          <p:cNvPr id="3" name="Subtítulo 2"/>
          <p:cNvSpPr>
            <a:spLocks noGrp="1"/>
          </p:cNvSpPr>
          <p:nvPr>
            <p:ph type="subTitle" idx="1"/>
          </p:nvPr>
        </p:nvSpPr>
        <p:spPr>
          <a:xfrm>
            <a:off x="857224" y="1643050"/>
            <a:ext cx="7500990" cy="4429156"/>
          </a:xfrm>
        </p:spPr>
        <p:txBody>
          <a:bodyPr>
            <a:normAutofit fontScale="85000" lnSpcReduction="20000"/>
          </a:bodyPr>
          <a:lstStyle/>
          <a:p>
            <a:pPr algn="l"/>
            <a:r>
              <a:rPr lang="pt-BR" dirty="0">
                <a:solidFill>
                  <a:schemeClr val="tx1"/>
                </a:solidFill>
              </a:rPr>
              <a:t>(...) Entre os descobrimentos industriais dessa fase, há dos especialmente importantes: o primeiro é o tear, o segundo é a fundição de minerais e o trabalho com metais fundidos. O cobre, o estanho e o bronze – este combinava os dois primeiros – eram os mais importantes; com o bronze eram fabricados instrumentos e armas, que, entretanto, não podiam substituir os de pedra. Isso só seria possível com o ferro, mas ainda não se sabia de que modo consegui-lo. O ouro e a prata começaram a ser empregados em jóias e enfeites, e provavelmente logo alcançaram valor bem mais elevado que o cobre e o bronze.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500043"/>
            <a:ext cx="7772400" cy="1143007"/>
          </a:xfrm>
        </p:spPr>
        <p:txBody>
          <a:bodyPr/>
          <a:lstStyle/>
          <a:p>
            <a:r>
              <a:rPr lang="pt-BR" dirty="0" err="1" smtClean="0"/>
              <a:t>Engels</a:t>
            </a:r>
            <a:r>
              <a:rPr lang="pt-BR" dirty="0" smtClean="0"/>
              <a:t>: a barbárie e a civilização</a:t>
            </a:r>
            <a:endParaRPr lang="pt-BR" dirty="0"/>
          </a:p>
        </p:txBody>
      </p:sp>
      <p:sp>
        <p:nvSpPr>
          <p:cNvPr id="3" name="Subtítulo 2"/>
          <p:cNvSpPr>
            <a:spLocks noGrp="1"/>
          </p:cNvSpPr>
          <p:nvPr>
            <p:ph type="subTitle" idx="1"/>
          </p:nvPr>
        </p:nvSpPr>
        <p:spPr>
          <a:xfrm>
            <a:off x="285720" y="1428736"/>
            <a:ext cx="8715436" cy="5000660"/>
          </a:xfrm>
        </p:spPr>
        <p:txBody>
          <a:bodyPr>
            <a:noAutofit/>
          </a:bodyPr>
          <a:lstStyle/>
          <a:p>
            <a:pPr algn="l"/>
            <a:r>
              <a:rPr lang="pt-BR" sz="2300" dirty="0">
                <a:solidFill>
                  <a:schemeClr val="tx1"/>
                </a:solidFill>
              </a:rPr>
              <a:t>O desenvolvimento dos ramos de produção – criação de gado, agricultura, ofícios manuais domésticos – tornou a força de trabalho do homem capaz de </a:t>
            </a:r>
            <a:r>
              <a:rPr lang="pt-BR" sz="2300" dirty="0" smtClean="0">
                <a:solidFill>
                  <a:schemeClr val="tx1"/>
                </a:solidFill>
              </a:rPr>
              <a:t>produzir </a:t>
            </a:r>
            <a:r>
              <a:rPr lang="pt-BR" sz="2300" dirty="0">
                <a:solidFill>
                  <a:schemeClr val="tx1"/>
                </a:solidFill>
              </a:rPr>
              <a:t>mais do que o necessário para a sua manutenção. Ao mesmo tempo, aumentou a soma de trabalho diário correspondente a cada membro da </a:t>
            </a:r>
            <a:r>
              <a:rPr lang="pt-BR" sz="2300" dirty="0" err="1">
                <a:solidFill>
                  <a:schemeClr val="tx1"/>
                </a:solidFill>
              </a:rPr>
              <a:t>gens</a:t>
            </a:r>
            <a:r>
              <a:rPr lang="pt-BR" sz="2300" dirty="0">
                <a:solidFill>
                  <a:schemeClr val="tx1"/>
                </a:solidFill>
              </a:rPr>
              <a:t>, da comunidade doméstica ou da família isolada. Passou a ser conveniente conseguir mais força de trabalho, o que se logrou através da </a:t>
            </a:r>
            <a:r>
              <a:rPr lang="pt-BR" sz="2300" dirty="0" smtClean="0">
                <a:solidFill>
                  <a:schemeClr val="tx1"/>
                </a:solidFill>
              </a:rPr>
              <a:t>g</a:t>
            </a:r>
            <a:r>
              <a:rPr lang="pt-BR" sz="2300" dirty="0" smtClean="0">
                <a:solidFill>
                  <a:schemeClr val="tx1"/>
                </a:solidFill>
              </a:rPr>
              <a:t>uerra</a:t>
            </a:r>
            <a:r>
              <a:rPr lang="pt-BR" sz="2300" dirty="0">
                <a:solidFill>
                  <a:schemeClr val="tx1"/>
                </a:solidFill>
              </a:rPr>
              <a:t>; os prisioneiros foram transformados em escravos. Dadas as condições históricos gerais de então,  a primeira grande divisão social do trabalho, ao aumentar a produtividade deste, e por conseguinte a riqueza, e aos estender o campo da atividade produtora, tinha que trazer consigo – necessariamente – a escravidão. Da primeira grande divisão social do trabalho, nasceu a primeira grande divisão da sociedade em duas classes: senhores e escravos, exploradores e explorados.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TotalTime>
  <Words>1825</Words>
  <Application>Microsoft Office PowerPoint</Application>
  <PresentationFormat>Apresentação na tela (4:3)</PresentationFormat>
  <Paragraphs>104</Paragraphs>
  <Slides>23</Slides>
  <Notes>0</Notes>
  <HiddenSlides>0</HiddenSlides>
  <MMClips>0</MMClips>
  <ScaleCrop>false</ScaleCrop>
  <HeadingPairs>
    <vt:vector size="4" baseType="variant">
      <vt:variant>
        <vt:lpstr>Tema</vt:lpstr>
      </vt:variant>
      <vt:variant>
        <vt:i4>1</vt:i4>
      </vt:variant>
      <vt:variant>
        <vt:lpstr>Títulos de slides</vt:lpstr>
      </vt:variant>
      <vt:variant>
        <vt:i4>23</vt:i4>
      </vt:variant>
    </vt:vector>
  </HeadingPairs>
  <TitlesOfParts>
    <vt:vector size="24" baseType="lpstr">
      <vt:lpstr>Tema do Office</vt:lpstr>
      <vt:lpstr>Os trabalhos e os dias</vt:lpstr>
      <vt:lpstr>Palestrante: Rafael Egidio Leal e Silva</vt:lpstr>
      <vt:lpstr>O produto final esconde o processo de produção.</vt:lpstr>
      <vt:lpstr>Hesíodo: quem foi?</vt:lpstr>
      <vt:lpstr>Slide 5</vt:lpstr>
      <vt:lpstr>A luta</vt:lpstr>
      <vt:lpstr>Engels: a barbárie e a civilização</vt:lpstr>
      <vt:lpstr>Engels: a barbárie e a civilização</vt:lpstr>
      <vt:lpstr>Engels: a barbárie e a civilização</vt:lpstr>
      <vt:lpstr>Prometeu e Pandora</vt:lpstr>
      <vt:lpstr>Pandora (a mulher): um perigo?</vt:lpstr>
      <vt:lpstr>As cinco raças</vt:lpstr>
      <vt:lpstr>As cinco raças</vt:lpstr>
      <vt:lpstr>As cinco raças</vt:lpstr>
      <vt:lpstr>As cinco raças</vt:lpstr>
      <vt:lpstr>As cinco raças</vt:lpstr>
      <vt:lpstr>Slide 17</vt:lpstr>
      <vt:lpstr>De volta ao materialismo...</vt:lpstr>
      <vt:lpstr>Slide 19</vt:lpstr>
      <vt:lpstr>Slide 20</vt:lpstr>
      <vt:lpstr>Slide 21</vt:lpstr>
      <vt:lpstr>Slide 22</vt:lpstr>
      <vt:lpstr>“Os filósofos se limitaram a interpretar o mundo diferentemente, cabe transformá-lo.”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 trabalhos e os dias</dc:title>
  <dc:creator>User</dc:creator>
  <cp:lastModifiedBy>User</cp:lastModifiedBy>
  <cp:revision>16</cp:revision>
  <dcterms:created xsi:type="dcterms:W3CDTF">2013-07-06T01:25:50Z</dcterms:created>
  <dcterms:modified xsi:type="dcterms:W3CDTF">2013-07-09T18:43:06Z</dcterms:modified>
</cp:coreProperties>
</file>