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tKih05QRWXXMVGp2hHAyD55ay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1" Target="slides/slide17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18" Target="slides/slide14.xml" Type="http://schemas.openxmlformats.org/officeDocument/2006/relationships/slide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3" Target="metadata" Type="http://customschemas.google.com/relationships/presentationmetadata"/><Relationship Id="rId2" Target="presProps.xml" Type="http://schemas.openxmlformats.org/officeDocument/2006/relationships/presProps"/><Relationship Id="rId22" Target="slides/slide18.xml" Type="http://schemas.openxmlformats.org/officeDocument/2006/relationships/slide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pt-BR"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5.png" Type="http://schemas.openxmlformats.org/officeDocument/2006/relationships/image"/><Relationship Id="rId3" Target="../media/image2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12.png" Type="http://schemas.openxmlformats.org/officeDocument/2006/relationships/image"/><Relationship Id="rId3" Target="../media/image8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4.png" Type="http://schemas.openxmlformats.org/officeDocument/2006/relationships/image"/><Relationship Id="rId3" Target="../media/image8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4" Target="../media/image9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16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../media/image22.png" Type="http://schemas.openxmlformats.org/officeDocument/2006/relationships/image"/><Relationship Id="rId3" Target="../media/image10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5" Target="../media/image23.png" Type="http://schemas.openxmlformats.org/officeDocument/2006/relationships/image"/><Relationship Id="rId4" Target="../media/image20.png" Type="http://schemas.openxmlformats.org/officeDocument/2006/relationships/image"/><Relationship Id="rId3" Target="../media/image21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4" Target="../media/image5.png" Type="http://schemas.openxmlformats.org/officeDocument/2006/relationships/image"/><Relationship Id="rId3" Target="../media/image2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9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24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4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7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8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1EFD8"/>
            </a:gs>
            <a:gs pos="91000">
              <a:srgbClr val="E1EFD8"/>
            </a:gs>
            <a:gs pos="100000">
              <a:srgbClr val="A9BEE4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o Científico do IFPR Campus Umuarama - Edição 2019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53" y="87854"/>
            <a:ext cx="1692174" cy="849480"/>
          </a:xfrm>
          <a:prstGeom prst="rect">
            <a:avLst/>
          </a:prstGeom>
          <a:noFill/>
          <a:ln>
            <a:noFill/>
          </a:ln>
          <a:effectLst>
            <a:outerShdw algn="ctr" blurRad="50800" dir="5400000" dist="50800" rotWithShape="0">
              <a:srgbClr val="0C0C0C"/>
            </a:outerShdw>
          </a:effectLst>
        </p:spPr>
      </p:pic>
      <p:pic>
        <p:nvPicPr>
          <p:cNvPr descr="Untitled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9367" y="5754089"/>
            <a:ext cx="1243732" cy="79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982633" y="4545945"/>
            <a:ext cx="8226740" cy="169277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0" cap="none" i="0" lang="pt-BR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 PARA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PREENCHIMENTO DOS DADOS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237938" y="1269402"/>
            <a:ext cx="9716121" cy="286232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6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Sistema de Gerenciamento da 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6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Assistência Estudantil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6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altLang="pt-BR" lang="pt-BR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altLang="pt-BR" lang="pt-BR" sz="6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GAE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62" y="86472"/>
            <a:ext cx="8168837" cy="612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/>
          <p:nvPr/>
        </p:nvSpPr>
        <p:spPr>
          <a:xfrm>
            <a:off x="8630397" y="1281953"/>
            <a:ext cx="3469341" cy="445545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6950" y="80819"/>
                </a:moveTo>
                <a:lnTo>
                  <a:pt x="-1554" y="5963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7.3 Após clicar em “adicionar membro”, esta tela aparecerá.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Lembre-se: nesta etapa são informações das pessoas que fazem parte da sua composição familiar.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suas informações já foram gravadas, ok?!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4 Observe a simulação ao lado.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Clique na imagem ao lado, para ver o simulado em vídeo.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8" y="90654"/>
            <a:ext cx="9188824" cy="499152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/>
          <p:nvPr/>
        </p:nvSpPr>
        <p:spPr>
          <a:xfrm>
            <a:off x="0" y="570938"/>
            <a:ext cx="5091953" cy="248602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36019" y="161701"/>
                </a:moveTo>
                <a:lnTo>
                  <a:pt x="22013" y="121904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7.5 Ao concluir a inclusão do membro, ele aparecerá neste quadro.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7.6 O número de pessoas que devem aparecer aqui, é o mesmo número de pessoas informado na etapa anterior, ou seja, se  você indicou 4 pessoas, nesta lista devem constar as 4 pessoas, ok?!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7.7 Ao atingir o número de membros adicionados, o sistema não permite novas adições. </a:t>
            </a: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493" y="6000695"/>
            <a:ext cx="8141005" cy="5727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>
            <a:off x="248211" y="4921623"/>
            <a:ext cx="3561789" cy="95922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39611" y="178096"/>
                </a:moveTo>
                <a:lnTo>
                  <a:pt x="22013" y="121904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7.8 Se você tentar novas adições, esta mensagem será mostrada, impedindo a ação.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58493" y="1577789"/>
            <a:ext cx="3561789" cy="1479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2677" y="-78548"/>
                </a:moveTo>
                <a:lnTo>
                  <a:pt x="-3961" y="71437"/>
                </a:lnTo>
              </a:path>
            </a:pathLst>
          </a:custGeom>
          <a:solidFill>
            <a:srgbClr val="F4B081"/>
          </a:soli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precisa adicionar mais pessoas, volte neste ícone, para alterar o número de pessoas da composição familiar na etapa anterior.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9009530" y="5764306"/>
            <a:ext cx="2859741" cy="84731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Mas, se tiver tudo certo, prossiga 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</p:txBody>
      </p:sp>
      <p:cxnSp>
        <p:nvCxnSpPr>
          <p:cNvPr id="174" name="Google Shape;174;p11"/>
          <p:cNvCxnSpPr/>
          <p:nvPr/>
        </p:nvCxnSpPr>
        <p:spPr>
          <a:xfrm>
            <a:off x="1586753" y="3576918"/>
            <a:ext cx="0" cy="65442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type="none" w="sm"/>
            <a:tailEnd len="sm" type="none" w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1588" y="234090"/>
            <a:ext cx="9188824" cy="4991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/>
          <p:nvPr/>
        </p:nvSpPr>
        <p:spPr>
          <a:xfrm>
            <a:off x="553010" y="5202331"/>
            <a:ext cx="4081742" cy="8695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71976" y="-68310"/>
                </a:moveTo>
                <a:lnTo>
                  <a:pt x="5870" y="5815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7.9. Se você selecionar ‘sim’, o sistema vai disponibilizar campo para inserir documento comprobatório e ele é obrigatório para prosseguir. </a:t>
            </a:r>
            <a:endParaRPr/>
          </a:p>
        </p:txBody>
      </p:sp>
      <p:pic>
        <p:nvPicPr>
          <p:cNvPr id="181" name="Google Shape;1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83966"/>
            <a:ext cx="7127780" cy="56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/>
          <p:nvPr/>
        </p:nvSpPr>
        <p:spPr>
          <a:xfrm>
            <a:off x="5423646" y="4941952"/>
            <a:ext cx="2886635" cy="97883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68521" y="-32042"/>
                </a:moveTo>
                <a:lnTo>
                  <a:pt x="5870" y="5815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7.10 Caso não tenha, selecione ‘não’, e na sequência, clique em ‘próximo’.</a:t>
            </a:r>
            <a:endParaRPr/>
          </a:p>
        </p:txBody>
      </p:sp>
      <p:cxnSp>
        <p:nvCxnSpPr>
          <p:cNvPr id="183" name="Google Shape;183;p12"/>
          <p:cNvCxnSpPr/>
          <p:nvPr/>
        </p:nvCxnSpPr>
        <p:spPr>
          <a:xfrm>
            <a:off x="349624" y="5005107"/>
            <a:ext cx="0" cy="1264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type="none" w="sm"/>
            <a:tailEnd len="sm" type="none" w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033" y="152400"/>
            <a:ext cx="108314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/>
          <p:nvPr/>
        </p:nvSpPr>
        <p:spPr>
          <a:xfrm>
            <a:off x="312741" y="1310949"/>
            <a:ext cx="4081742" cy="2997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11925" y="10762"/>
                </a:moveTo>
                <a:lnTo>
                  <a:pt x="111557" y="7445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lt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altLang="pt-BR" b="1" lang="pt-BR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ETAPA: Finalização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141385" y="3368769"/>
            <a:ext cx="4081742" cy="8695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8114" y="278082"/>
                </a:moveTo>
                <a:lnTo>
                  <a:pt x="105758" y="129527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8.2. Insira alguma documentação comprobatória adicional, que podem ajudar o IFPR a melhor avaliá-lo. O campo não é obrigatório.</a:t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106263" y="4956717"/>
            <a:ext cx="3401792" cy="95591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49294" y="113546"/>
                </a:moveTo>
                <a:lnTo>
                  <a:pt x="122626" y="46640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8.3 Após concluir o preenchimento, selecione esta opção. Ela é obrigatória. Caso não assinale, seu cadastro não será finalizado.</a:t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6732493" y="6310593"/>
            <a:ext cx="3461401" cy="39500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47430" y="40289"/>
                </a:moveTo>
                <a:lnTo>
                  <a:pt x="122626" y="69656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8.4 Após assinalar, clique em ‘finalizar’</a:t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49988" y="2026025"/>
            <a:ext cx="4081742" cy="77404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9168" y="329024"/>
                </a:moveTo>
                <a:lnTo>
                  <a:pt x="111557" y="7445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8.1. Utilize esse espaço para acrescentar informações complementares. O campo não é obrigatório.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698"/>
            <a:ext cx="12192000" cy="389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/>
          <p:nvPr/>
        </p:nvSpPr>
        <p:spPr>
          <a:xfrm>
            <a:off x="80681" y="465605"/>
            <a:ext cx="2286001" cy="154248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72920" y="23550"/>
                </a:moveTo>
                <a:lnTo>
                  <a:pt x="124626" y="62683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O SiGAE remete que os dados foram completados com sucesso.</a:t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546845" y="3429000"/>
            <a:ext cx="355899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86585" y="-40429"/>
                </a:moveTo>
                <a:lnTo>
                  <a:pt x="122614" y="31997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Utilize essa seta para visualizar se há editais abertos para inscrição!</a:t>
            </a:r>
            <a:endParaRPr/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4165125"/>
            <a:ext cx="7176808" cy="115656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bl" blurRad="254000" rotWithShape="0">
              <a:srgbClr val="000000">
                <a:alpha val="42745"/>
              </a:srgbClr>
            </a:outerShdw>
          </a:effectLst>
        </p:spPr>
      </p:pic>
      <p:sp>
        <p:nvSpPr>
          <p:cNvPr id="202" name="Google Shape;202;p14"/>
          <p:cNvSpPr/>
          <p:nvPr/>
        </p:nvSpPr>
        <p:spPr>
          <a:xfrm>
            <a:off x="80681" y="5833783"/>
            <a:ext cx="355899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61146" y="-158077"/>
                </a:moveTo>
                <a:lnTo>
                  <a:pt x="121404" y="7591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10.1. Selecione o edital. E na sequência, clique em ‘próximo’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8" y="71717"/>
            <a:ext cx="68102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5"/>
          <p:cNvSpPr/>
          <p:nvPr/>
        </p:nvSpPr>
        <p:spPr>
          <a:xfrm>
            <a:off x="7082116" y="71717"/>
            <a:ext cx="355899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69234" y="301532"/>
                </a:moveTo>
                <a:lnTo>
                  <a:pt x="-3130" y="5238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BF9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Informe se você possui ou não alguma bolsa do IFPR (pesquisa, extensão, assistência estudantil).</a:t>
            </a: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7082116" y="932329"/>
            <a:ext cx="355899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57142" y="193297"/>
                </a:moveTo>
                <a:lnTo>
                  <a:pt x="-3130" y="5238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Informe se você possui ou não bolsa permanência – Programa Bolsa Permanência / MEC.</a:t>
            </a: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7082116" y="2268070"/>
            <a:ext cx="3558990" cy="116093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87370" y="69913"/>
                </a:moveTo>
                <a:lnTo>
                  <a:pt x="-3130" y="52388"/>
                </a:lnTo>
              </a:path>
            </a:pathLst>
          </a:custGeom>
          <a:solidFill>
            <a:srgbClr val="F7CAAC"/>
          </a:solidFill>
          <a:ln cap="flat" cmpd="sng" w="9525">
            <a:solidFill>
              <a:srgbClr val="C55A1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Utilize das setas para visualizar as informações inseridas por você.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importante esta etapa para revisar as informações, e se necessário, fazer alterações.</a:t>
            </a: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7082116" y="5163671"/>
            <a:ext cx="3558990" cy="1622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48075" y="81559"/>
                </a:moveTo>
                <a:lnTo>
                  <a:pt x="-3130" y="5238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Ao clicar aqui, você declara conhecer todas as regras, prazos e condições previstos no edital do programa. Caso não tenha lido, acesse-o. Este campo é obrigatório.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estiver tudo certo, clique em ‘próximo’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4396" y="933477"/>
            <a:ext cx="7180730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/>
          <p:nvPr/>
        </p:nvSpPr>
        <p:spPr>
          <a:xfrm>
            <a:off x="133345" y="3009110"/>
            <a:ext cx="1354796" cy="10726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96768" y="145106"/>
                </a:moveTo>
                <a:lnTo>
                  <a:pt x="128642" y="45610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Dados do edital que você está inscrito</a:t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133345" y="4869537"/>
            <a:ext cx="2538138" cy="10726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01017" y="-60487"/>
                </a:moveTo>
                <a:lnTo>
                  <a:pt x="58709" y="-4535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Número do protocolo de inscrição. Com esse número, você poderá interpor recursos nos prazos previstos em edital</a:t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2822756" y="5598148"/>
            <a:ext cx="1650632" cy="10726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50466" y="-141722"/>
                </a:moveTo>
                <a:lnTo>
                  <a:pt x="58709" y="-4535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A sua situação em relação ao edital.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7682754" y="3805523"/>
            <a:ext cx="135479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1  2  3  4</a:t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9174165" y="2245047"/>
            <a:ext cx="2884490" cy="138056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540" y="62023"/>
                </a:moveTo>
                <a:lnTo>
                  <a:pt x="-19579" y="165488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Ações que você pode fazer: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Editar suas informações;</a:t>
            </a:r>
            <a:endParaRPr/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Visualizar suas informações</a:t>
            </a:r>
            <a:endParaRPr/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Interpor recurso (liberado no prazo previsto em edital);</a:t>
            </a:r>
            <a:endParaRPr/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Excluir a sua inscrição</a:t>
            </a:r>
            <a:endParaRPr/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6087" y="5180492"/>
            <a:ext cx="3045054" cy="170147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/>
          <p:nvPr/>
        </p:nvSpPr>
        <p:spPr>
          <a:xfrm>
            <a:off x="9520517" y="5637923"/>
            <a:ext cx="2538138" cy="105498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540" y="62023"/>
                </a:moveTo>
                <a:lnTo>
                  <a:pt x="-28903" y="-20096"/>
                </a:lnTo>
              </a:path>
            </a:pathLst>
          </a:custGeom>
          <a:solidFill>
            <a:srgbClr val="F4B081"/>
          </a:soli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Se você optar por excluir a inscrição, um alerta será emitido pelo sistema. Cancele ou confirme a ação.</a:t>
            </a:r>
            <a:endParaRPr/>
          </a:p>
        </p:txBody>
      </p:sp>
      <p:sp>
        <p:nvSpPr>
          <p:cNvPr id="224" name="rect223"/>
          <p:cNvSpPr txBox="1"/>
          <p:nvPr/>
        </p:nvSpPr>
        <p:spPr>
          <a:xfrm>
            <a:off x="1482178" y="411510"/>
            <a:ext cx="7180906" cy="461367"/>
          </a:xfrm>
          <a:prstGeom prst="rect">
            <a:avLst/>
          </a:prstGeom>
          <a:noFill/>
        </p:spPr>
        <p:txBody>
          <a:bodyPr wrap="square"/>
          <a:lstStyle/>
          <a:p>
            <a:pPr algn="ctr"/>
            <a:r>
              <a:rPr sz="3000"/>
              <a:t>INSCRIÇÃO FINALIZADA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365" y="82562"/>
            <a:ext cx="10892118" cy="173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/>
          <p:nvPr/>
        </p:nvSpPr>
        <p:spPr>
          <a:xfrm>
            <a:off x="8426823" y="949850"/>
            <a:ext cx="2187389" cy="88363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74659" y="-6548"/>
                </a:moveTo>
                <a:lnTo>
                  <a:pt x="101966" y="-87734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Ao clicar no ‘sino’, você visualiza as notificações do sistema.</a:t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6598021" y="2161753"/>
            <a:ext cx="2411507" cy="69537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74659" y="-6548"/>
                </a:moveTo>
                <a:lnTo>
                  <a:pt x="2722" y="-144827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Utilize as setas, para abrir as informações detalhadas.</a:t>
            </a: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672353" y="4581379"/>
            <a:ext cx="4464424" cy="13239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25. O SiGAE envia automaticamente para o seu e-mail a evolução das etapas do processo. Confira-o com regularidade neste período.</a:t>
            </a:r>
            <a:endParaRPr/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470" y="552782"/>
            <a:ext cx="2438400" cy="132397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bl" blurRad="254000" rotWithShape="0">
              <a:srgbClr val="000000">
                <a:alpha val="42745"/>
              </a:srgbClr>
            </a:outerShdw>
          </a:effectLst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1765" y="587760"/>
            <a:ext cx="1075765" cy="96949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bl" blurRad="254000" rotWithShape="0">
              <a:srgbClr val="000000">
                <a:alpha val="42745"/>
              </a:srgbClr>
            </a:outerShdw>
          </a:effectLst>
        </p:spPr>
      </p:pic>
      <p:sp>
        <p:nvSpPr>
          <p:cNvPr id="234" name="Google Shape;234;p17"/>
          <p:cNvSpPr/>
          <p:nvPr/>
        </p:nvSpPr>
        <p:spPr>
          <a:xfrm>
            <a:off x="7557248" y="3429000"/>
            <a:ext cx="4298572" cy="3346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92656" y="-118750"/>
                </a:moveTo>
                <a:lnTo>
                  <a:pt x="57199" y="-193"/>
                </a:lnTo>
              </a:path>
            </a:pathLst>
          </a:custGeom>
          <a:solidFill>
            <a:srgbClr val="F7CAAC"/>
          </a:soli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 Ao se ausentar do computador, ou não continuar no SiGAE, clique nesta seta, e selecione ‘sair’ para se desconectar do sistema.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JAMAIS DEIXE O SEU PERFIL LOGADO.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Alguém pode fazer alterações sem o seu consentimento.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Lembre-se: você é o responsável pelas informações inseridas ou excluídas no sistema.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COMPARTILHE COM NINGUÉM!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ACESSO É PESSOAL E INTRANSFERÍVEL</a:t>
            </a: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4428565" y="3185398"/>
            <a:ext cx="2832845" cy="106750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708" y="51900"/>
                </a:moveTo>
                <a:lnTo>
                  <a:pt x="-120887" y="-267647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 Você também pode acompanhar pelo acesso ao SiGAE, clicando em ‘inscrição’ e selecionando a opção desejada.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1EFD8"/>
            </a:gs>
            <a:gs pos="91000">
              <a:srgbClr val="E1EFD8"/>
            </a:gs>
            <a:gs pos="100000">
              <a:srgbClr val="A9BEE4"/>
            </a:gs>
          </a:gsLst>
          <a:lin ang="54000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o Científico do IFPR Campus Umuarama - Edição 2019"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53" y="87854"/>
            <a:ext cx="1692174" cy="849480"/>
          </a:xfrm>
          <a:prstGeom prst="rect">
            <a:avLst/>
          </a:prstGeom>
          <a:noFill/>
          <a:ln>
            <a:noFill/>
          </a:ln>
          <a:effectLst>
            <a:outerShdw algn="ctr" blurRad="50800" dir="5400000" dist="50800" rotWithShape="0">
              <a:srgbClr val="0C0C0C"/>
            </a:outerShdw>
          </a:effectLst>
        </p:spPr>
      </p:pic>
      <p:pic>
        <p:nvPicPr>
          <p:cNvPr descr="Untitled"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9367" y="5754089"/>
            <a:ext cx="1243732" cy="79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4508452" y="2161333"/>
            <a:ext cx="3431710" cy="86177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 SORTE!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4240306" y="2838441"/>
            <a:ext cx="409701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Dúvidas contate o seu campus por e-mail.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2725379" y="6488668"/>
            <a:ext cx="751551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elaborado pela Coordenadoria de Assistência Estudantil – CAES/DAES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375"/>
            <a:ext cx="12191999" cy="66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188258" y="1618128"/>
            <a:ext cx="3030069" cy="1546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4740" y="-11590"/>
                </a:moveTo>
                <a:lnTo>
                  <a:pt x="81101" y="-44250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Após autenticar o seu cadastro através do link enviado ao seu e-mail, esta tela </a:t>
            </a:r>
            <a:r>
              <a:rPr altLang="pt-BR"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mostrada.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635623" y="4466665"/>
            <a:ext cx="3030069" cy="1546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58704" y="-6720"/>
                </a:moveTo>
                <a:lnTo>
                  <a:pt x="63704" y="-154859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Clique em ‘meus dados’ para dar andamento ao preenchimento de seus dados.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8373035" y="107576"/>
            <a:ext cx="3576918" cy="6633883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ETAPA: Dados Pessoais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 Os campos marcados com (*) são obrigatórios.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 Os campos marcados com fundo cinza, não é possível editar.</a:t>
            </a:r>
            <a:endParaRPr/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 Insira corretamente os arquivos de documentos solicitados, nesta etapa.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eles: CPF, RG e Comprovante de Endereço. </a:t>
            </a: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o campo para cada documento!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 Informe o DDD do telefone para contato inserindo o zero: Ex: </a:t>
            </a: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044.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Se você marcar alguma necessidade específica, o sistema vai solicitar documentação comprobatória, mas não é obrigatório. Caso não insira o documento, o sistema vai lhe mostrar um aviso. Se prosseguir assim mesmo, você não pontuará neste quesito.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Clique na imagem ao lado, para ver o simulado em vídeo.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1986"/>
            <a:ext cx="8194490" cy="6145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8126"/>
            <a:ext cx="12192000" cy="5721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9054354" y="1332673"/>
            <a:ext cx="3030069" cy="5149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86" y="67271"/>
                </a:moveTo>
                <a:lnTo>
                  <a:pt x="-93218" y="53796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lt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ETAPA: Dados Acadêmicos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9054355" y="2303927"/>
            <a:ext cx="3030069" cy="359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526" y="43367"/>
                </a:moveTo>
                <a:lnTo>
                  <a:pt x="-137952" y="366907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 Selecione o curso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9054355" y="2753293"/>
            <a:ext cx="3030069" cy="67570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490" y="54511"/>
                </a:moveTo>
                <a:lnTo>
                  <a:pt x="-54875" y="114479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Informe o  número de sua matrícula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89647" y="3900776"/>
            <a:ext cx="2026025" cy="38435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3618" y="64063"/>
                </a:moveTo>
                <a:lnTo>
                  <a:pt x="178117" y="84049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 Informe o turno</a:t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7351059" y="4475082"/>
            <a:ext cx="2465294" cy="38435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35674" y="-87077"/>
                </a:moveTo>
                <a:lnTo>
                  <a:pt x="65020" y="-1391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 Informe o período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8615082" y="554694"/>
            <a:ext cx="3576918" cy="5647766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 Ao informar a sua conclusão do ensino fundamental ou médio anterior, se você selecionar: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 pública, ou</a:t>
            </a:r>
            <a:endParaRPr/>
          </a:p>
          <a:p>
            <a:pPr algn="ctr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Particular, bolsa de 100%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sistema vai solicitar o comprovante dessa informação. Caso você opte por não informar, vai aparecer uma janela para ciência, ok. Se prosseguir, você não pontuará neste quesito.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demais opções, o sistema não pede documentação comprobatória.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Clique na imagem ao lado, para ver o simulado em vídeo.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94" y="278482"/>
            <a:ext cx="8202706" cy="615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96" y="144927"/>
            <a:ext cx="8732186" cy="449879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bl" blurRad="254000" rotWithShape="0">
              <a:srgbClr val="000000">
                <a:alpha val="42745"/>
              </a:srgbClr>
            </a:outerShdw>
          </a:effectLst>
        </p:spPr>
      </p:pic>
      <p:sp>
        <p:nvSpPr>
          <p:cNvPr id="122" name="Google Shape;122;p6"/>
          <p:cNvSpPr/>
          <p:nvPr/>
        </p:nvSpPr>
        <p:spPr>
          <a:xfrm>
            <a:off x="8328778" y="1425389"/>
            <a:ext cx="3513599" cy="4303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490" y="54511"/>
                </a:moveTo>
                <a:lnTo>
                  <a:pt x="-71564" y="-71724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altLang="pt-BR"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ETAPA: Dados de Mobilidade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3789" y="4163927"/>
            <a:ext cx="7964897" cy="247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229127" y="4536141"/>
            <a:ext cx="4124328" cy="210521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03813" y="64772"/>
                </a:moveTo>
                <a:lnTo>
                  <a:pt x="131872" y="59514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 Selecione a forma como você se desloca até ao campus.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3.3 Caso selecione uma das 5 primeiras opções, o sistema não solicitará informações adicionais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3.4 Se você selecionar ‘outros’, um campo </a:t>
            </a:r>
            <a:r>
              <a:rPr altLang="pt-BR" b="1" lang="pt-BR" sz="1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obrigatório</a:t>
            </a: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disponibilizado para descrever.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 O sistema solicitará comprovação documental se você informar qualquer uma das 4 últimas opções. Caso não informe, não pontuará neste quesito.</a:t>
            </a:r>
            <a:endParaRPr/>
          </a:p>
        </p:txBody>
      </p:sp>
      <p:cxnSp>
        <p:nvCxnSpPr>
          <p:cNvPr id="125" name="Google Shape;125;p6"/>
          <p:cNvCxnSpPr/>
          <p:nvPr/>
        </p:nvCxnSpPr>
        <p:spPr>
          <a:xfrm>
            <a:off x="4787153" y="5681341"/>
            <a:ext cx="0" cy="519953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126" name="Google Shape;126;p6"/>
          <p:cNvSpPr/>
          <p:nvPr/>
        </p:nvSpPr>
        <p:spPr>
          <a:xfrm>
            <a:off x="4553789" y="4721327"/>
            <a:ext cx="233364" cy="809897"/>
          </a:xfrm>
          <a:prstGeom prst="leftBrace">
            <a:avLst>
              <a:gd fmla="val 35224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6"/>
          <p:cNvCxnSpPr/>
          <p:nvPr/>
        </p:nvCxnSpPr>
        <p:spPr>
          <a:xfrm flipH="1">
            <a:off x="3998259" y="5916706"/>
            <a:ext cx="672212" cy="37651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128" name="Google Shape;128;p6"/>
          <p:cNvSpPr/>
          <p:nvPr/>
        </p:nvSpPr>
        <p:spPr>
          <a:xfrm>
            <a:off x="7512425" y="2263371"/>
            <a:ext cx="4491880" cy="68865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490" y="54511"/>
                </a:moveTo>
                <a:lnTo>
                  <a:pt x="-72455" y="15267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 Selecione a distância aproximada entre sua residência e o campus</a:t>
            </a:r>
            <a:endParaRPr/>
          </a:p>
        </p:txBody>
      </p:sp>
      <p:cxnSp>
        <p:nvCxnSpPr>
          <p:cNvPr id="129" name="Google Shape;129;p6"/>
          <p:cNvCxnSpPr/>
          <p:nvPr/>
        </p:nvCxnSpPr>
        <p:spPr>
          <a:xfrm flipH="1" rot="10800000">
            <a:off x="3095064" y="5051395"/>
            <a:ext cx="1575407" cy="17502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type="none" w="sm"/>
            <a:tailEnd len="sm" type="none" w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24" y="132155"/>
            <a:ext cx="10552521" cy="5381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6947650" y="1550894"/>
            <a:ext cx="4338915" cy="70821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8597" y="367424"/>
                </a:moveTo>
                <a:lnTo>
                  <a:pt x="59154" y="126631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altLang="pt-BR"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ETAPA: Dados de Bens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 Selecione a situação de sua moradia.</a:t>
            </a:r>
            <a:endParaRPr/>
          </a:p>
        </p:txBody>
      </p:sp>
      <p:cxnSp>
        <p:nvCxnSpPr>
          <p:cNvPr id="136" name="Google Shape;136;p7"/>
          <p:cNvCxnSpPr/>
          <p:nvPr/>
        </p:nvCxnSpPr>
        <p:spPr>
          <a:xfrm>
            <a:off x="3388659" y="4058845"/>
            <a:ext cx="0" cy="19939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type="none" w="sm"/>
            <a:tailEnd len="sm" type="none" w="sm"/>
          </a:ln>
        </p:spPr>
      </p:cxnSp>
      <p:sp>
        <p:nvSpPr>
          <p:cNvPr id="137" name="Google Shape;137;p7"/>
          <p:cNvSpPr/>
          <p:nvPr/>
        </p:nvSpPr>
        <p:spPr>
          <a:xfrm>
            <a:off x="88585" y="1108224"/>
            <a:ext cx="2430500" cy="1593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62113" y="232909"/>
                </a:moveTo>
                <a:lnTo>
                  <a:pt x="62748" y="125113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4.2 Se você selecionar uma das duas primeiras opções, o sistema não vai solicitar informações complementares.</a:t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0" y="3677843"/>
            <a:ext cx="2430500" cy="1593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66981" y="53339"/>
                </a:moveTo>
                <a:lnTo>
                  <a:pt x="123828" y="7043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4.3 Se você selecionar ‘outros’, uma campo </a:t>
            </a:r>
            <a:r>
              <a:rPr altLang="pt-BR" b="1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obrigatório</a:t>
            </a: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disponibilizado para registrar a informação.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4930588" y="4482353"/>
            <a:ext cx="340659" cy="69924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6198561" y="5039250"/>
            <a:ext cx="5088003" cy="1593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9794" y="-18218"/>
                </a:moveTo>
                <a:lnTo>
                  <a:pt x="-1554" y="5963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4.4 Se você selecionar uma das 5 últimas opções, o sistema abrirá um campo para incluir documentação comprobatória. Caso opte por não incluir, uma janela será aberta para confirmar. Se prosseguir, você não pontuará neste quesito.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452" y="104401"/>
            <a:ext cx="7702629" cy="577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1" y="104402"/>
            <a:ext cx="3576918" cy="185887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45379" y="51316"/>
                </a:moveTo>
                <a:lnTo>
                  <a:pt x="124243" y="53556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b="1" lang="pt-BR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ETAPA: Dados sociais e econômicos</a:t>
            </a:r>
            <a:endParaRPr/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 Se você selecionar BPC ou Bolsa Família, o sistema abrirá campo para inserção de informações comprobatórias.</a:t>
            </a:r>
            <a:endParaRPr/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optar por não inserir, um aviso será exibido para confirmar a ação. Se prosseguir, você não pontuará neste quesito.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418268" y="2063188"/>
            <a:ext cx="3576918" cy="3073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45379" y="51316"/>
                </a:moveTo>
                <a:lnTo>
                  <a:pt x="124243" y="53556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5.2 As informações sobre: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Sustento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Profissão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da renda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Comprovante de renda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Declaração de imposto de renda ou declaração de isento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Carteira de trabalho </a:t>
            </a:r>
            <a:endParaRPr/>
          </a:p>
          <a:p>
            <a:pPr algn="just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 corrente no Banco do Brasil</a:t>
            </a:r>
            <a:endParaRPr/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Dizem respeito ao  estudante nesta etapa.</a:t>
            </a: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1" y="5396751"/>
            <a:ext cx="3576918" cy="135684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46281" y="-39068"/>
                </a:moveTo>
                <a:lnTo>
                  <a:pt x="124243" y="53556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5.3 Ao informar o número de pessoas na composição familiar, conte com você.</a:t>
            </a:r>
            <a:endParaRPr/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estudante, mãe, pai, irmão, avó = 5.</a:t>
            </a:r>
            <a:endParaRPr/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mora sozinho, informe apenas 1.</a:t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5325036" y="5997388"/>
            <a:ext cx="6212541" cy="672353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na imagem acima, para ver o simulado em vídeo.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41" y="1389530"/>
            <a:ext cx="6565966" cy="4304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7261411" y="404497"/>
            <a:ext cx="4159623" cy="393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5982" y="477198"/>
                </a:moveTo>
                <a:lnTo>
                  <a:pt x="-1554" y="5963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altLang="pt-BR" b="1"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ETAPA: Dados Familiares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7261411" y="2164037"/>
            <a:ext cx="4159623" cy="463121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68310" y="56794"/>
                </a:moveTo>
                <a:lnTo>
                  <a:pt x="-1812" y="99264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7.2 Com base no número de pessoas que você informou na composição familiar, nesta etapa o sistema vai exigir as informações de cada uma das pessoas que você declarou.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indicou apenas você “1”, não será possível ‘adicionar membro’.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inseriu “4”, é obrigatório adicionar mais 3 membros.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(Ex: estudante + 3 = 4 membros)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incluir, clique em ‘Adicionar membro’.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Veja na sequência uma simulação.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7261410" y="1043449"/>
            <a:ext cx="4159623" cy="87499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32016" y="473509"/>
                </a:moveTo>
                <a:lnTo>
                  <a:pt x="-1554" y="59632"/>
                </a:lnTo>
              </a:path>
            </a:pathLst>
          </a:cu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rgbClr val="1F3864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pt-BR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7.1. As suas informações de renda e trabalho já foram gravadas no sistema. Se quiser visualizar, clique no ícone ‘olho’.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2021-03-29T16:30:40Z</dcterms:created>
  <dc:creator>Beto SJP</dc:creator>
</cp:coreProperties>
</file>