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8" r:id="rId2"/>
    <p:sldId id="357" r:id="rId3"/>
    <p:sldId id="380" r:id="rId4"/>
    <p:sldId id="345" r:id="rId5"/>
    <p:sldId id="356" r:id="rId6"/>
    <p:sldId id="373" r:id="rId7"/>
    <p:sldId id="358" r:id="rId8"/>
    <p:sldId id="359" r:id="rId9"/>
    <p:sldId id="374" r:id="rId10"/>
    <p:sldId id="360" r:id="rId11"/>
    <p:sldId id="361" r:id="rId12"/>
    <p:sldId id="375" r:id="rId13"/>
    <p:sldId id="362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7" r:id="rId22"/>
    <p:sldId id="369" r:id="rId23"/>
    <p:sldId id="370" r:id="rId24"/>
    <p:sldId id="378" r:id="rId25"/>
    <p:sldId id="371" r:id="rId26"/>
    <p:sldId id="379" r:id="rId27"/>
    <p:sldId id="372" r:id="rId28"/>
    <p:sldId id="355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o SJP" initials="BS" lastIdx="1" clrIdx="0">
    <p:extLst>
      <p:ext uri="{19B8F6BF-5375-455C-9EA6-DF929625EA0E}">
        <p15:presenceInfo xmlns:p15="http://schemas.microsoft.com/office/powerpoint/2012/main" userId="b1c7a2e566df95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6" autoAdjust="0"/>
    <p:restoredTop sz="93366" autoAdjust="0"/>
  </p:normalViewPr>
  <p:slideViewPr>
    <p:cSldViewPr snapToGrid="0">
      <p:cViewPr varScale="1">
        <p:scale>
          <a:sx n="99" d="100"/>
          <a:sy n="99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A0671-B6B6-4BB5-A5CA-B816F60CCA4A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22C31-0152-469D-858F-65546AB07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1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33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86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22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71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136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883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367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0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43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22C31-0152-469D-858F-65546AB07B3B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35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AF9CC-2EF7-4A3B-8D31-6D8665364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A6ABBB-2764-4E4A-B30E-A9FA23F27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465538-FC22-43DD-B1BA-B8607FE2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DC3-E7EB-450C-8F46-FE0A7BAA6A77}" type="datetime1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5C8407-B36E-4639-BEEA-B4E26B93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1C30C9-BB84-4EFC-BF28-7231C42D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1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45552-0543-4B62-A27F-79E13AE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F55077-782F-4A25-B8CC-B80C5592A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25E3F2-C667-4DD8-92CE-559AC7C0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43D-6154-45E3-BE84-500C1DB64F4E}" type="datetime1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0F543B-ECD0-4D75-97A3-A3B5688D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E50DCE-167C-44EA-A02D-80FE4B31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0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9AB040-3C6D-408A-B3FB-59F3D774A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E11CB9-0495-4A22-B288-3E1C8342F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F86231-4A95-4D00-BCEC-0A91E069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8745-BDDB-4EAE-8247-4D812947FC82}" type="datetime1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7377C1-2FE4-4F5D-A6C9-EE219D7F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1BC7A2-DE59-4129-8093-D178AD5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81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055AF-4E1B-4B58-B0C4-1D7953E4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0D4BE1-2AE9-4C4C-9ADE-C6041555C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21615B-CFE7-414D-9DA2-14B194BC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38A7-92C0-48EC-8F17-30AAC661E665}" type="datetime1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0C5891-4691-4DC0-A94C-B033B00B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F0E077-88E3-4036-B406-6E9E3544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07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C5192-8630-4BCD-814E-E7E823AC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296E1E-35BD-4E82-8D79-9077A84AA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42E1E6-F768-442C-A80F-9D1DC33C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D94C-38DA-477A-A928-0301810E0E34}" type="datetime1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A8A34E-BB84-4409-9C34-2D3C90CF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B325D-CC63-4FDD-A240-C9DF6130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17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E258A-2326-4A90-B735-4C0E5DDA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3DBDD-A9EE-4FE1-A145-4DB5489B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DE18C1-0004-4787-B585-588D9891C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F58B85-6A04-4AF5-BD5B-73E7B7AD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74A5-9F57-433E-8273-3C127666C964}" type="datetime1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5A8793-9F5D-44AC-8EF0-6EAD7935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7CF3C8-F941-4EAE-B3D5-0FEB15BC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03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4E504-1435-4894-BC38-B612CAB28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809258-6DAB-4EEC-920B-D02049A4D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E10593-BADF-4E67-B537-C1973A41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677EE5-493E-4791-9845-F99EA15EB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D5409C-9918-4EA9-9FDE-467EAD641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005007-E9DC-4439-A208-954B0D58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E1FE-18C4-4946-91E7-BE7ABDF521E7}" type="datetime1">
              <a:rPr lang="pt-BR" smtClean="0"/>
              <a:t>17/09/2021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92AEEE-6EDF-498F-808B-CD89ED27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97FE4B-FC1A-4FE7-B19C-6B5464B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8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4320-09A7-4165-BA62-26CA36F6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1D2800F-14F7-4CF9-9A32-3ED68544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C21A-974E-425D-A5C7-15F76CE9277B}" type="datetime1">
              <a:rPr lang="pt-BR" smtClean="0"/>
              <a:t>17/09/2021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665542-FEF7-48F3-9174-E96F9181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FEDB7AF-FDBD-4230-BEAE-AE6C2F68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45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45663C-AC09-47BC-BFF3-E6C98B86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100C-0396-4A81-BEFB-3CE87C56650B}" type="datetime1">
              <a:rPr lang="pt-BR" smtClean="0"/>
              <a:t>17/09/2021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90B56A-1493-4092-B3D6-5A67DDFA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83AF46-0681-46DF-A1EE-53EDFCDB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48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EC115-9F8B-49D1-9B06-0DA720C4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7CED53-8FC1-479A-A680-DB579C790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AC666-EFD3-4012-87E6-5475E213E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52C306-1549-4A18-BDED-806E6E2C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3B4C-BED3-4AF4-9DEC-D0DF1CE18F91}" type="datetime1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C0EACF-4D79-4986-9D88-7617D8CA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1B5DB3-1E45-439F-8072-5AE51210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0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EB9D2-81EF-4A68-9F3C-499DBD2D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5A03F9B-B871-4488-BA2F-113105DE3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43B21E-847D-4111-AFF0-0B064E6C5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D9F865-7F14-402F-8053-47F7629F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4B24-1482-4A3C-A110-B0DB0D5DB2E4}" type="datetime1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BD5926-45F4-4AE1-B825-9D29346F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7DBB2A-37E8-4306-8C37-407CD872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6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D56310-0B2E-4C2A-9924-17FD6265A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D34945-38ED-4B16-BD41-8C33A2594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DBCC5D-6D6D-4337-9E95-27990C443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C5B2-18FE-4EE9-A7A1-B6477D61035D}" type="datetime1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554996-E132-4C68-87CD-A7ECA58BA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257FCF-5306-4DEF-84AF-CE1FDC4FE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C9A3-D5E0-4512-BCB6-7C2AE14D75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5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4024F6D9-A554-424B-A895-946E7AED6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692174" cy="84948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9ACB7120-81BA-43E3-8C1D-1CDC2BD9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636" y="6051239"/>
            <a:ext cx="751441" cy="48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73EDBBE-BBB7-4D71-9430-6DED7EC403CC}"/>
              </a:ext>
            </a:extLst>
          </p:cNvPr>
          <p:cNvSpPr txBox="1"/>
          <p:nvPr/>
        </p:nvSpPr>
        <p:spPr>
          <a:xfrm>
            <a:off x="824659" y="4005082"/>
            <a:ext cx="10754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/>
          </a:p>
          <a:p>
            <a:pPr algn="ctr"/>
            <a:r>
              <a:rPr lang="pt-BR" sz="5000" b="1" dirty="0"/>
              <a:t>Módulo:</a:t>
            </a:r>
          </a:p>
          <a:p>
            <a:pPr algn="ctr"/>
            <a:r>
              <a:rPr lang="pt-BR" sz="5000" b="1" dirty="0"/>
              <a:t>AVALIAÇÃO DO PROGRAMA DE </a:t>
            </a:r>
          </a:p>
          <a:p>
            <a:pPr algn="ctr"/>
            <a:r>
              <a:rPr lang="pt-BR" sz="5000" b="1" dirty="0"/>
              <a:t>BOLSA e/ou AUXÍLIO – </a:t>
            </a:r>
            <a:r>
              <a:rPr lang="pt-BR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BOLSISTA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5ED73C-C911-4BD2-8D82-176F564CE4BE}"/>
              </a:ext>
            </a:extLst>
          </p:cNvPr>
          <p:cNvSpPr txBox="1"/>
          <p:nvPr/>
        </p:nvSpPr>
        <p:spPr>
          <a:xfrm>
            <a:off x="1703293" y="1269402"/>
            <a:ext cx="87585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Gerenciamento da Assistência Estudantil -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pt-BR" sz="6000" b="1" dirty="0">
                <a:solidFill>
                  <a:srgbClr val="FF0000"/>
                </a:solidFill>
              </a:rPr>
              <a:t>i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</a:rPr>
              <a:t>GAE</a:t>
            </a:r>
            <a:endParaRPr lang="pt-BR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10AED80-3449-409D-9B48-6F71935B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2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27"/>
    </mc:Choice>
    <mc:Fallback>
      <p:transition spd="slow" advTm="912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611984" y="87854"/>
            <a:ext cx="1047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ões abertas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6036426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A94207D-E718-4EFB-88BD-3626617DA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04" y="1974931"/>
            <a:ext cx="8008560" cy="4115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5093DBA-2013-4B79-BDEB-270E93F80760}"/>
              </a:ext>
            </a:extLst>
          </p:cNvPr>
          <p:cNvSpPr txBox="1"/>
          <p:nvPr/>
        </p:nvSpPr>
        <p:spPr>
          <a:xfrm>
            <a:off x="1412153" y="4081806"/>
            <a:ext cx="39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(f)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C3C039-59B8-43C8-94C7-B9B2A46CF86F}"/>
              </a:ext>
            </a:extLst>
          </p:cNvPr>
          <p:cNvSpPr txBox="1"/>
          <p:nvPr/>
        </p:nvSpPr>
        <p:spPr>
          <a:xfrm>
            <a:off x="4612976" y="4081806"/>
            <a:ext cx="43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(g)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7BF7C25-D7A8-46E3-B21B-FC720D95B178}"/>
              </a:ext>
            </a:extLst>
          </p:cNvPr>
          <p:cNvSpPr txBox="1"/>
          <p:nvPr/>
        </p:nvSpPr>
        <p:spPr>
          <a:xfrm>
            <a:off x="7475456" y="408180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(h)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C889FD5-17DA-425A-BD12-DAD1FDEC25EA}"/>
              </a:ext>
            </a:extLst>
          </p:cNvPr>
          <p:cNvSpPr txBox="1"/>
          <p:nvPr/>
        </p:nvSpPr>
        <p:spPr>
          <a:xfrm>
            <a:off x="8734357" y="1411293"/>
            <a:ext cx="3230496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(f) São mostrados todo/s o/s programa/s que você está vinculado, e qual avaliação corresponde, se primeira, segunda, etc.</a:t>
            </a:r>
          </a:p>
          <a:p>
            <a:endParaRPr lang="pt-BR" dirty="0"/>
          </a:p>
          <a:p>
            <a:r>
              <a:rPr lang="pt-BR" dirty="0"/>
              <a:t>(g) São mostrados os ‘status’ das avaliações do/s programa/s que você está vinculado, e os prazos de início e término para registro da avaliação.</a:t>
            </a:r>
          </a:p>
          <a:p>
            <a:endParaRPr lang="pt-BR" dirty="0"/>
          </a:p>
          <a:p>
            <a:r>
              <a:rPr lang="pt-BR" dirty="0"/>
              <a:t>(h) São mostrados os ícones para ações em relação à/s avaliação/ões a ser/em feita/s.</a:t>
            </a:r>
          </a:p>
        </p:txBody>
      </p:sp>
    </p:spTree>
    <p:extLst>
      <p:ext uri="{BB962C8B-B14F-4D97-AF65-F5344CB8AC3E}">
        <p14:creationId xmlns:p14="http://schemas.microsoft.com/office/powerpoint/2010/main" val="201690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92"/>
    </mc:Choice>
    <mc:Fallback>
      <p:transition spd="slow" advTm="81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A94207D-E718-4EFB-88BD-3626617DA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185" y="1670114"/>
            <a:ext cx="8008560" cy="4115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611984" y="87854"/>
            <a:ext cx="1047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</a:t>
            </a:r>
            <a:r>
              <a:rPr lang="pt-BR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inal de Multiplicação 23">
            <a:extLst>
              <a:ext uri="{FF2B5EF4-FFF2-40B4-BE49-F238E27FC236}">
                <a16:creationId xmlns:a16="http://schemas.microsoft.com/office/drawing/2014/main" id="{8D0FF94F-6D16-44F0-8808-638C89F5A608}"/>
              </a:ext>
            </a:extLst>
          </p:cNvPr>
          <p:cNvSpPr/>
          <p:nvPr/>
        </p:nvSpPr>
        <p:spPr>
          <a:xfrm>
            <a:off x="11353800" y="4299339"/>
            <a:ext cx="118621" cy="159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inal de Multiplicação 24">
            <a:extLst>
              <a:ext uri="{FF2B5EF4-FFF2-40B4-BE49-F238E27FC236}">
                <a16:creationId xmlns:a16="http://schemas.microsoft.com/office/drawing/2014/main" id="{CB08D65D-6DAC-48EB-9BB6-CCA4EF0139A5}"/>
              </a:ext>
            </a:extLst>
          </p:cNvPr>
          <p:cNvSpPr/>
          <p:nvPr/>
        </p:nvSpPr>
        <p:spPr>
          <a:xfrm>
            <a:off x="11387579" y="5071120"/>
            <a:ext cx="118621" cy="159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13AE4C0E-D958-4444-A3F4-2F94D17B8813}"/>
              </a:ext>
            </a:extLst>
          </p:cNvPr>
          <p:cNvCxnSpPr/>
          <p:nvPr/>
        </p:nvCxnSpPr>
        <p:spPr>
          <a:xfrm flipH="1">
            <a:off x="11559745" y="4675695"/>
            <a:ext cx="176627" cy="4751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44E3CD29-712D-4B6C-9474-3C02E7A159D2}"/>
              </a:ext>
            </a:extLst>
          </p:cNvPr>
          <p:cNvCxnSpPr/>
          <p:nvPr/>
        </p:nvCxnSpPr>
        <p:spPr>
          <a:xfrm flipH="1" flipV="1">
            <a:off x="11506200" y="4379108"/>
            <a:ext cx="230172" cy="296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352ACA1-15BF-49D3-A7CC-2079276E62C3}"/>
              </a:ext>
            </a:extLst>
          </p:cNvPr>
          <p:cNvSpPr txBox="1"/>
          <p:nvPr/>
        </p:nvSpPr>
        <p:spPr>
          <a:xfrm>
            <a:off x="377073" y="1791093"/>
            <a:ext cx="2997486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Observe que, caso você perca o prazo para registrar a avaliação, o ‘ícone’        desaparecerá, e não será mais possível realizá-la.</a:t>
            </a:r>
          </a:p>
          <a:p>
            <a:endParaRPr lang="pt-BR" dirty="0"/>
          </a:p>
          <a:p>
            <a:r>
              <a:rPr lang="pt-BR" dirty="0"/>
              <a:t>Neste caso, o sistema informa que a avalição não registrada está ‘pendente’</a:t>
            </a:r>
          </a:p>
          <a:p>
            <a:endParaRPr lang="pt-BR" dirty="0"/>
          </a:p>
          <a:p>
            <a:r>
              <a:rPr lang="pt-BR" dirty="0"/>
              <a:t>Caso a avaliação esteja no prazo para registro, o status aparecerá ‘aberta’ </a:t>
            </a:r>
          </a:p>
          <a:p>
            <a:endParaRPr lang="pt-BR" dirty="0"/>
          </a:p>
          <a:p>
            <a:r>
              <a:rPr lang="pt-BR" dirty="0"/>
              <a:t>Para realizar o registro da avaliação, clique em </a:t>
            </a: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4439238C-8F36-4B49-9512-ECA79584DE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9826" y="2390573"/>
            <a:ext cx="371475" cy="323850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DE5B39DE-A378-4975-B038-6A50999732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2001" y="4070739"/>
            <a:ext cx="676275" cy="228600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56C4A5E4-1F3C-48B9-AB89-5D4E8AFCEB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9826" y="5160875"/>
            <a:ext cx="619125" cy="228600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83CFF633-85B9-4324-887C-8326D54E2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5563" y="5966223"/>
            <a:ext cx="371475" cy="323850"/>
          </a:xfrm>
          <a:prstGeom prst="rect">
            <a:avLst/>
          </a:prstGeom>
        </p:spPr>
      </p:pic>
      <p:cxnSp>
        <p:nvCxnSpPr>
          <p:cNvPr id="39" name="Conector: Angulado 38">
            <a:extLst>
              <a:ext uri="{FF2B5EF4-FFF2-40B4-BE49-F238E27FC236}">
                <a16:creationId xmlns:a16="http://schemas.microsoft.com/office/drawing/2014/main" id="{398944DB-2909-454B-9707-B349215C43CA}"/>
              </a:ext>
            </a:extLst>
          </p:cNvPr>
          <p:cNvCxnSpPr>
            <a:cxnSpLocks/>
          </p:cNvCxnSpPr>
          <p:nvPr/>
        </p:nvCxnSpPr>
        <p:spPr>
          <a:xfrm>
            <a:off x="2239826" y="1411293"/>
            <a:ext cx="9496546" cy="3259247"/>
          </a:xfrm>
          <a:prstGeom prst="bentConnector3">
            <a:avLst>
              <a:gd name="adj1" fmla="val 10211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E2A26EA5-A2FC-4FFF-A9CB-64D3A3EF4B34}"/>
              </a:ext>
            </a:extLst>
          </p:cNvPr>
          <p:cNvCxnSpPr/>
          <p:nvPr/>
        </p:nvCxnSpPr>
        <p:spPr>
          <a:xfrm>
            <a:off x="2239826" y="1411293"/>
            <a:ext cx="0" cy="379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61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21"/>
    </mc:Choice>
    <mc:Fallback>
      <p:transition spd="slow" advTm="1022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716740" y="3056526"/>
            <a:ext cx="87585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niciando avalia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117746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91"/>
    </mc:Choice>
    <mc:Fallback>
      <p:transition spd="slow" advTm="169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A94207D-E718-4EFB-88BD-3626617DA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640" y="1540703"/>
            <a:ext cx="8008560" cy="4115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Iniciando avaliação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13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AD8BA79-6C1A-4795-BA3F-B549E93396F9}"/>
              </a:ext>
            </a:extLst>
          </p:cNvPr>
          <p:cNvSpPr txBox="1"/>
          <p:nvPr/>
        </p:nvSpPr>
        <p:spPr>
          <a:xfrm>
            <a:off x="329938" y="6128148"/>
            <a:ext cx="74348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Clique no ícone         (i), correspondente ao programa, para iniciar a avaliação 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E02CDA9F-BBEF-459F-AA8F-B9A739E2F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2548" y="6173630"/>
            <a:ext cx="371475" cy="32385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1C84A9A-876B-428A-87C1-44C3A0A81BB1}"/>
              </a:ext>
            </a:extLst>
          </p:cNvPr>
          <p:cNvSpPr txBox="1"/>
          <p:nvPr/>
        </p:nvSpPr>
        <p:spPr>
          <a:xfrm>
            <a:off x="9153427" y="369915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147148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68"/>
    </mc:Choice>
    <mc:Fallback>
      <p:transition spd="slow" advTm="366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14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716740" y="3056526"/>
            <a:ext cx="87585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107784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85"/>
    </mc:Choice>
    <mc:Fallback>
      <p:transition spd="slow" advTm="2185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601F0F6C-4A0D-4B8D-8562-9A0B3EDF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479" y="1634597"/>
            <a:ext cx="9873649" cy="3738681"/>
          </a:xfrm>
          <a:prstGeom prst="rect">
            <a:avLst/>
          </a:prstGeom>
        </p:spPr>
      </p:pic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E78E4CC-3556-4C67-AC0D-9505D7CA08FC}"/>
              </a:ext>
            </a:extLst>
          </p:cNvPr>
          <p:cNvSpPr txBox="1"/>
          <p:nvPr/>
        </p:nvSpPr>
        <p:spPr>
          <a:xfrm>
            <a:off x="179109" y="2734732"/>
            <a:ext cx="3261674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Será mostrado o formulário com </a:t>
            </a:r>
            <a:r>
              <a:rPr lang="pt-BR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questões</a:t>
            </a:r>
            <a:r>
              <a:rPr lang="pt-BR" dirty="0"/>
              <a:t>, para que sejam respondidas.</a:t>
            </a:r>
          </a:p>
          <a:p>
            <a:endParaRPr lang="pt-BR" dirty="0"/>
          </a:p>
          <a:p>
            <a:r>
              <a:rPr lang="pt-BR" dirty="0"/>
              <a:t>As questões de </a:t>
            </a:r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 8</a:t>
            </a:r>
            <a:r>
              <a:rPr lang="pt-BR" dirty="0"/>
              <a:t> são </a:t>
            </a:r>
            <a:r>
              <a:rPr lang="pt-B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obrigatórias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&gt; Das questões </a:t>
            </a:r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 5</a:t>
            </a:r>
            <a:r>
              <a:rPr lang="pt-BR" dirty="0"/>
              <a:t>, e a </a:t>
            </a:r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/>
              <a:t>são de múltipla escolha, cabendo apenas uma das opções.</a:t>
            </a:r>
          </a:p>
        </p:txBody>
      </p:sp>
    </p:spTree>
    <p:extLst>
      <p:ext uri="{BB962C8B-B14F-4D97-AF65-F5344CB8AC3E}">
        <p14:creationId xmlns:p14="http://schemas.microsoft.com/office/powerpoint/2010/main" val="383565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04"/>
    </mc:Choice>
    <mc:Fallback>
      <p:transition spd="slow" advTm="8404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6AEB6F7-0670-42C8-89E6-55B8786B6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" y="1508241"/>
            <a:ext cx="11077575" cy="3371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9CB4F521-1879-4E57-905E-5DE8BF1C2D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371" y="2305846"/>
            <a:ext cx="8239125" cy="322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E78E4CC-3556-4C67-AC0D-9505D7CA08FC}"/>
              </a:ext>
            </a:extLst>
          </p:cNvPr>
          <p:cNvSpPr txBox="1"/>
          <p:nvPr/>
        </p:nvSpPr>
        <p:spPr>
          <a:xfrm>
            <a:off x="7563660" y="3822461"/>
            <a:ext cx="285998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Nas questões </a:t>
            </a:r>
            <a:r>
              <a:rPr lang="pt-BR" b="1" u="sng" dirty="0">
                <a:solidFill>
                  <a:srgbClr val="0070C0"/>
                </a:solidFill>
              </a:rPr>
              <a:t>6 e 8</a:t>
            </a:r>
            <a:r>
              <a:rPr lang="pt-BR" u="sng" dirty="0">
                <a:solidFill>
                  <a:srgbClr val="0070C0"/>
                </a:solidFill>
              </a:rPr>
              <a:t> </a:t>
            </a:r>
            <a:r>
              <a:rPr lang="pt-BR" dirty="0"/>
              <a:t>é possível marcar mais de uma opção.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7E0A19B5-9BBE-4215-A198-69DCBFDFB3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009" y="5755415"/>
            <a:ext cx="4352925" cy="504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237D6D-9FE8-4B94-B697-23D6E29B8480}"/>
              </a:ext>
            </a:extLst>
          </p:cNvPr>
          <p:cNvSpPr txBox="1"/>
          <p:nvPr/>
        </p:nvSpPr>
        <p:spPr>
          <a:xfrm>
            <a:off x="6434785" y="5666483"/>
            <a:ext cx="445649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Caso você selecione a opção ‘outro’, o sistema apresentará um campo (j), para que sejam inseridas suas informações.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ED21F13-4A9C-45FE-B1D4-0143F232BB76}"/>
              </a:ext>
            </a:extLst>
          </p:cNvPr>
          <p:cNvSpPr txBox="1"/>
          <p:nvPr/>
        </p:nvSpPr>
        <p:spPr>
          <a:xfrm>
            <a:off x="4511435" y="5785624"/>
            <a:ext cx="38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(j)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B04E023C-7168-479D-A3A6-5119F3A0CC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1860" y="6238875"/>
            <a:ext cx="4086225" cy="45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BF5B5FC7-AFA6-4CE2-A4AB-5802C544B267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317383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C14E4B49-C985-4CD0-AFFF-FDF81CF81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44" y="1672611"/>
            <a:ext cx="10810875" cy="2733675"/>
          </a:xfrm>
          <a:prstGeom prst="rect">
            <a:avLst/>
          </a:prstGeom>
        </p:spPr>
      </p:pic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17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E78E4CC-3556-4C67-AC0D-9505D7CA08FC}"/>
              </a:ext>
            </a:extLst>
          </p:cNvPr>
          <p:cNvSpPr txBox="1"/>
          <p:nvPr/>
        </p:nvSpPr>
        <p:spPr>
          <a:xfrm>
            <a:off x="1482974" y="4406286"/>
            <a:ext cx="915342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questão </a:t>
            </a:r>
            <a:r>
              <a:rPr lang="pt-BR" b="1" u="sng" dirty="0">
                <a:solidFill>
                  <a:srgbClr val="0070C0"/>
                </a:solidFill>
              </a:rPr>
              <a:t>9</a:t>
            </a:r>
            <a:r>
              <a:rPr lang="pt-BR" dirty="0"/>
              <a:t> é discursiva, e não obrigatória.</a:t>
            </a:r>
          </a:p>
          <a:p>
            <a:pPr algn="ctr"/>
            <a:r>
              <a:rPr lang="pt-BR" dirty="0"/>
              <a:t>Utilize o campo (k) para discorrer sua opinião. Respeite o limite de 1000 caracteres.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Seja objetivo!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763DF42-F892-4DCE-B661-81C7330C24AF}"/>
              </a:ext>
            </a:extLst>
          </p:cNvPr>
          <p:cNvSpPr txBox="1"/>
          <p:nvPr/>
        </p:nvSpPr>
        <p:spPr>
          <a:xfrm>
            <a:off x="1104344" y="267011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(k)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4C20E75-FCF2-4E15-8CBD-8751144384CB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303151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83"/>
    </mc:Choice>
    <mc:Fallback>
      <p:transition spd="slow" advTm="558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4675B2AF-D581-48DF-A5C1-71E5E1DB9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64" y="1623586"/>
            <a:ext cx="10848975" cy="3876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18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1FE80F1-5BF5-4F0A-9A2F-2FE1BEB40673}"/>
              </a:ext>
            </a:extLst>
          </p:cNvPr>
          <p:cNvSpPr txBox="1"/>
          <p:nvPr/>
        </p:nvSpPr>
        <p:spPr>
          <a:xfrm>
            <a:off x="1130439" y="45248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(l)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972D0FB-D117-4AD4-B370-072C1F5831EB}"/>
              </a:ext>
            </a:extLst>
          </p:cNvPr>
          <p:cNvSpPr txBox="1"/>
          <p:nvPr/>
        </p:nvSpPr>
        <p:spPr>
          <a:xfrm>
            <a:off x="10396736" y="452486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(m)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2372A09-97D8-4908-8E87-33E79278A397}"/>
              </a:ext>
            </a:extLst>
          </p:cNvPr>
          <p:cNvSpPr txBox="1"/>
          <p:nvPr/>
        </p:nvSpPr>
        <p:spPr>
          <a:xfrm>
            <a:off x="2271860" y="5081047"/>
            <a:ext cx="781482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Após realizar a avaliação, clique em ‘finalizar’ – botão (m).</a:t>
            </a:r>
          </a:p>
          <a:p>
            <a:endParaRPr lang="pt-BR" dirty="0"/>
          </a:p>
          <a:p>
            <a:pPr algn="just"/>
            <a:r>
              <a:rPr lang="pt-BR" dirty="0"/>
              <a:t>Sempre que precisar ‘voltar’ para conferir ou alterar a sua avaliação, utilize o ícone ‘voltar’ (l). </a:t>
            </a:r>
          </a:p>
          <a:p>
            <a:pPr algn="just"/>
            <a:r>
              <a:rPr lang="pt-BR" dirty="0"/>
              <a:t>Nunca utilize o botão </a:t>
            </a:r>
            <a:r>
              <a:rPr lang="pt-B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voltar do navegador </a:t>
            </a:r>
            <a:r>
              <a:rPr lang="pt-BR" dirty="0"/>
              <a:t>enquanto estiver usando o SiGAE.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384BC14-74C2-4549-8359-9AB911E90DE0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79501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9"/>
    </mc:Choice>
    <mc:Fallback>
      <p:transition spd="slow" advTm="493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19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8AD0C90-FFF1-4A0E-B34D-B50EE18642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44" y="2245908"/>
            <a:ext cx="5276850" cy="27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B8510D1-1252-4F58-9862-785CFF727304}"/>
              </a:ext>
            </a:extLst>
          </p:cNvPr>
          <p:cNvSpPr txBox="1"/>
          <p:nvPr/>
        </p:nvSpPr>
        <p:spPr>
          <a:xfrm>
            <a:off x="6438507" y="2102177"/>
            <a:ext cx="527685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Ao clicar em ‘finalizar’, o sistema exibirá uma mensagem (A), de modo que você confirme a ação.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Se estiver tudo certo, clique em ‘finalizar’ – (n).</a:t>
            </a:r>
          </a:p>
          <a:p>
            <a:endParaRPr lang="pt-BR" dirty="0"/>
          </a:p>
          <a:p>
            <a:pPr algn="ctr"/>
            <a:r>
              <a:rPr lang="pt-B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finalizar, não será mais possível realizar nenhuma alteração.</a:t>
            </a:r>
          </a:p>
          <a:p>
            <a:endParaRPr lang="pt-BR" dirty="0"/>
          </a:p>
          <a:p>
            <a:pPr algn="just"/>
            <a:r>
              <a:rPr lang="pt-BR" dirty="0"/>
              <a:t>Se precisar conferir alguma informação, clique em ‘cancelar’ (o). 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pt-BR" dirty="0"/>
              <a:t> </a:t>
            </a:r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esqueça</a:t>
            </a:r>
            <a:r>
              <a:rPr lang="pt-BR" dirty="0"/>
              <a:t> de refazer o processo e registrar sua avaliação antes de o prazo encerrar.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F0D19C2-4058-48FC-BC5C-DADD0DE48DC2}"/>
              </a:ext>
            </a:extLst>
          </p:cNvPr>
          <p:cNvSpPr txBox="1"/>
          <p:nvPr/>
        </p:nvSpPr>
        <p:spPr>
          <a:xfrm>
            <a:off x="4608342" y="378699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(n)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C9F6A5B-F2FA-4578-B80A-BAFE1EF75B43}"/>
              </a:ext>
            </a:extLst>
          </p:cNvPr>
          <p:cNvSpPr txBox="1"/>
          <p:nvPr/>
        </p:nvSpPr>
        <p:spPr>
          <a:xfrm>
            <a:off x="1095975" y="433633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99D352B-11C6-4CCB-BE17-C731D59B3841}"/>
              </a:ext>
            </a:extLst>
          </p:cNvPr>
          <p:cNvSpPr txBox="1"/>
          <p:nvPr/>
        </p:nvSpPr>
        <p:spPr>
          <a:xfrm>
            <a:off x="2766955" y="1828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(A)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678D8C2-7EDA-4807-9D86-7167280AE221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260082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70"/>
    </mc:Choice>
    <mc:Fallback>
      <p:transition spd="slow" advTm="63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04352" y="779929"/>
            <a:ext cx="81829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umário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290B6771-8973-41B5-9169-14242289F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01173"/>
              </p:ext>
            </p:extLst>
          </p:nvPr>
        </p:nvGraphicFramePr>
        <p:xfrm>
          <a:off x="1747114" y="2943672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0238">
                  <a:extLst>
                    <a:ext uri="{9D8B030D-6E8A-4147-A177-3AD203B41FA5}">
                      <a16:colId xmlns:a16="http://schemas.microsoft.com/office/drawing/2014/main" val="2559427053"/>
                    </a:ext>
                  </a:extLst>
                </a:gridCol>
                <a:gridCol w="1587762">
                  <a:extLst>
                    <a:ext uri="{9D8B030D-6E8A-4147-A177-3AD203B41FA5}">
                      <a16:colId xmlns:a16="http://schemas.microsoft.com/office/drawing/2014/main" val="4215904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Informações Iniciais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08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Acessando o Sistema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92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Interação no SiGAE	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Visualizando avaliações abertas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31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Iniciando avaliação		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5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Registrando avaliação	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929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Sucesso na avaliação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5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Visualizando a avaliação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77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Mensagem Final	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8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Agradecimentos	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491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82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30"/>
    </mc:Choice>
    <mc:Fallback>
      <p:transition spd="slow" advTm="733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20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8AD0C90-FFF1-4A0E-B34D-B50EE18642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44" y="2245908"/>
            <a:ext cx="5276850" cy="27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F0D19C2-4058-48FC-BC5C-DADD0DE48DC2}"/>
              </a:ext>
            </a:extLst>
          </p:cNvPr>
          <p:cNvSpPr txBox="1"/>
          <p:nvPr/>
        </p:nvSpPr>
        <p:spPr>
          <a:xfrm>
            <a:off x="4609708" y="373301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(n)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C9F6A5B-F2FA-4578-B80A-BAFE1EF75B43}"/>
              </a:ext>
            </a:extLst>
          </p:cNvPr>
          <p:cNvSpPr txBox="1"/>
          <p:nvPr/>
        </p:nvSpPr>
        <p:spPr>
          <a:xfrm>
            <a:off x="1187778" y="373301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5780F44-20ED-4DBB-86A7-16433CCB01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360" y="3429000"/>
            <a:ext cx="9107099" cy="21939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F2CE82A-69D4-4EF3-8EBD-DE05B71FE418}"/>
              </a:ext>
            </a:extLst>
          </p:cNvPr>
          <p:cNvSpPr txBox="1"/>
          <p:nvPr/>
        </p:nvSpPr>
        <p:spPr>
          <a:xfrm>
            <a:off x="6410226" y="1394056"/>
            <a:ext cx="449658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Se você deixar uma questão sem resposta, e finalizar a avaliação, o sistema não computará, e serão exibidos em ‘vermelho’ (B) as questões sem resposta.</a:t>
            </a:r>
          </a:p>
          <a:p>
            <a:endParaRPr lang="pt-BR" dirty="0"/>
          </a:p>
          <a:p>
            <a:r>
              <a:rPr lang="pt-BR" dirty="0"/>
              <a:t>Responda as questões, e finalize o registro.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7735C0D-75EE-4B60-921B-08304C938CD0}"/>
              </a:ext>
            </a:extLst>
          </p:cNvPr>
          <p:cNvSpPr txBox="1"/>
          <p:nvPr/>
        </p:nvSpPr>
        <p:spPr>
          <a:xfrm>
            <a:off x="7192652" y="442265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(B)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FC1D741-633F-4853-8322-950406F3EF4D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istrando avalia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365225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2"/>
    </mc:Choice>
    <mc:Fallback>
      <p:transition spd="slow" advTm="297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21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716740" y="3056526"/>
            <a:ext cx="87585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cesso na avalia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1045749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98"/>
    </mc:Choice>
    <mc:Fallback>
      <p:transition spd="slow" advTm="189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Sucesso na avalia</a:t>
            </a:r>
            <a:r>
              <a:rPr lang="pt-BR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22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0CB6896-61AD-4B7F-B684-ABB8C92337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663" y="2771775"/>
            <a:ext cx="10963275" cy="657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EFA124A-7B68-49A2-AB53-1E7FDD3A5DAE}"/>
              </a:ext>
            </a:extLst>
          </p:cNvPr>
          <p:cNvSpPr txBox="1"/>
          <p:nvPr/>
        </p:nvSpPr>
        <p:spPr>
          <a:xfrm>
            <a:off x="276535" y="2593697"/>
            <a:ext cx="256409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Uma mensagem de sucesso (C) será exibida, no centro superior da tela.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1E3EA45-5163-471E-8E4F-17DB25B9551D}"/>
              </a:ext>
            </a:extLst>
          </p:cNvPr>
          <p:cNvSpPr txBox="1"/>
          <p:nvPr/>
        </p:nvSpPr>
        <p:spPr>
          <a:xfrm>
            <a:off x="10897578" y="249807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31192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54"/>
    </mc:Choice>
    <mc:Fallback>
      <p:transition spd="slow" advTm="515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Sucesso na avalia</a:t>
            </a:r>
            <a:r>
              <a:rPr lang="pt-BR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23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8B63E79-542B-42CA-B023-FED1457806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939" y="2074846"/>
            <a:ext cx="10782300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3DBDD7D-7085-408D-83E4-21195993BDFA}"/>
              </a:ext>
            </a:extLst>
          </p:cNvPr>
          <p:cNvSpPr txBox="1"/>
          <p:nvPr/>
        </p:nvSpPr>
        <p:spPr>
          <a:xfrm>
            <a:off x="4915824" y="273474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(p)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7C1584-7743-4BEC-9CFD-2EF9688C7969}"/>
              </a:ext>
            </a:extLst>
          </p:cNvPr>
          <p:cNvSpPr txBox="1"/>
          <p:nvPr/>
        </p:nvSpPr>
        <p:spPr>
          <a:xfrm>
            <a:off x="10444899" y="241687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(q)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1D77D19-837B-4C08-9A57-E4B44405889A}"/>
              </a:ext>
            </a:extLst>
          </p:cNvPr>
          <p:cNvSpPr txBox="1"/>
          <p:nvPr/>
        </p:nvSpPr>
        <p:spPr>
          <a:xfrm>
            <a:off x="311085" y="5109328"/>
            <a:ext cx="958243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Na tela principal de avaliações será mostrado o ‘status’ da avaliação realizada – como ‘finalizada’ (p).</a:t>
            </a:r>
          </a:p>
          <a:p>
            <a:endParaRPr lang="pt-BR" dirty="0"/>
          </a:p>
          <a:p>
            <a:r>
              <a:rPr lang="pt-BR" dirty="0"/>
              <a:t>E um ícone ‘olho’ (q), que permite a visualização do registro de sua avaliação.</a:t>
            </a:r>
          </a:p>
        </p:txBody>
      </p:sp>
    </p:spTree>
    <p:extLst>
      <p:ext uri="{BB962C8B-B14F-4D97-AF65-F5344CB8AC3E}">
        <p14:creationId xmlns:p14="http://schemas.microsoft.com/office/powerpoint/2010/main" val="398856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46"/>
    </mc:Choice>
    <mc:Fallback>
      <p:transition spd="slow" advTm="8546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24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716740" y="3056526"/>
            <a:ext cx="87585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ualizando a avalia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</p:spTree>
    <p:extLst>
      <p:ext uri="{BB962C8B-B14F-4D97-AF65-F5344CB8AC3E}">
        <p14:creationId xmlns:p14="http://schemas.microsoft.com/office/powerpoint/2010/main" val="38824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3"/>
    </mc:Choice>
    <mc:Fallback>
      <p:transition spd="slow" advTm="2483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pt-BR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ualizando avalia</a:t>
            </a:r>
            <a:r>
              <a:rPr lang="pt-BR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25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E537AA1-ED42-475F-B2EA-28A6F57396FF}"/>
              </a:ext>
            </a:extLst>
          </p:cNvPr>
          <p:cNvSpPr txBox="1"/>
          <p:nvPr/>
        </p:nvSpPr>
        <p:spPr>
          <a:xfrm>
            <a:off x="377072" y="1828800"/>
            <a:ext cx="108043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Ao clicar no ícone (q), mostrado no slide anterior, será exibida a avaliação, com as marcações registradas por você.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9F2C3D1A-4DD4-485D-AAA6-3A9380C25D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72" y="2298083"/>
            <a:ext cx="3152482" cy="3870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D691F1A9-02F7-44C7-95EF-A1DAFCF42B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985" y="2615639"/>
            <a:ext cx="3867161" cy="41429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3DF7E2AF-466F-492E-8856-8617BDC0E07B}"/>
              </a:ext>
            </a:extLst>
          </p:cNvPr>
          <p:cNvSpPr txBox="1"/>
          <p:nvPr/>
        </p:nvSpPr>
        <p:spPr>
          <a:xfrm>
            <a:off x="8248454" y="3063711"/>
            <a:ext cx="3498674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Não é possível realizar quaisquer alterações nesta tela.</a:t>
            </a:r>
          </a:p>
          <a:p>
            <a:endParaRPr lang="pt-BR" dirty="0"/>
          </a:p>
          <a:p>
            <a:r>
              <a:rPr lang="pt-BR" dirty="0"/>
              <a:t>Clique em (r) para voltar à tela anterior do sistema, e verificar se há mais avaliações a serem realizadas.</a:t>
            </a:r>
          </a:p>
        </p:txBody>
      </p:sp>
    </p:spTree>
    <p:extLst>
      <p:ext uri="{BB962C8B-B14F-4D97-AF65-F5344CB8AC3E}">
        <p14:creationId xmlns:p14="http://schemas.microsoft.com/office/powerpoint/2010/main" val="305622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34"/>
    </mc:Choice>
    <mc:Fallback>
      <p:transition spd="slow" advTm="6634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26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716740" y="3056526"/>
            <a:ext cx="87585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Fin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82227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58"/>
    </mc:Choice>
    <mc:Fallback>
      <p:transition spd="slow" advTm="1958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319754" y="87854"/>
            <a:ext cx="10767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</a:t>
            </a:r>
            <a:r>
              <a:rPr lang="pt-BR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Fin</a:t>
            </a:r>
            <a:r>
              <a:rPr lang="pt-BR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5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27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B3302FB-8CF1-48E2-8C40-199759356AAE}"/>
              </a:ext>
            </a:extLst>
          </p:cNvPr>
          <p:cNvSpPr txBox="1"/>
          <p:nvPr/>
        </p:nvSpPr>
        <p:spPr>
          <a:xfrm>
            <a:off x="208705" y="2016999"/>
            <a:ext cx="119832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Aproveite para realizar o registro de sua avaliação, este espaço é importantíssimo para que suas sugestões possam ajudar o IFPR a fazer uma Política de Assistência Estudantil cada vez melhor para você e seus colegas.</a:t>
            </a:r>
          </a:p>
          <a:p>
            <a:pPr algn="ctr"/>
            <a:b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a partir desses indicadores que a política e programas serão aperfeiçoados.</a:t>
            </a:r>
          </a:p>
          <a:p>
            <a:pPr algn="ctr"/>
            <a:endParaRPr lang="pt-B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Contamos com a sua </a:t>
            </a: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colaboração</a:t>
            </a: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720990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39"/>
    </mc:Choice>
    <mc:Fallback>
      <p:transition spd="slow" advTm="10939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4024F6D9-A554-424B-A895-946E7AED6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692174" cy="84948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9ACB7120-81BA-43E3-8C1D-1CDC2BD9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105" y="5754090"/>
            <a:ext cx="1053994" cy="67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73EDBBE-BBB7-4D71-9430-6DED7EC403CC}"/>
              </a:ext>
            </a:extLst>
          </p:cNvPr>
          <p:cNvSpPr txBox="1"/>
          <p:nvPr/>
        </p:nvSpPr>
        <p:spPr>
          <a:xfrm>
            <a:off x="4015530" y="6137490"/>
            <a:ext cx="501143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/>
          </a:p>
          <a:p>
            <a:pPr algn="ctr"/>
            <a:r>
              <a:rPr lang="pt-BR" sz="2000" b="1" dirty="0"/>
              <a:t>Material elaborado pela CAES/DAES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5ED73C-C911-4BD2-8D82-176F564CE4BE}"/>
              </a:ext>
            </a:extLst>
          </p:cNvPr>
          <p:cNvSpPr txBox="1"/>
          <p:nvPr/>
        </p:nvSpPr>
        <p:spPr>
          <a:xfrm>
            <a:off x="577515" y="724039"/>
            <a:ext cx="1134558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AGRADECEMOS!</a:t>
            </a:r>
          </a:p>
          <a:p>
            <a:pPr algn="ctr"/>
            <a:endParaRPr lang="pt-BR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COORDENADORIA DE </a:t>
            </a:r>
          </a:p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 ESTUDANTIL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setembro/2021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10AED80-3449-409D-9B48-6F71935B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57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41"/>
    </mc:Choice>
    <mc:Fallback>
      <p:transition spd="slow" advTm="254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04352" y="779929"/>
            <a:ext cx="81829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nformações inicias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AA0A276-49FE-4E21-B76F-5623F25B4D2E}"/>
              </a:ext>
            </a:extLst>
          </p:cNvPr>
          <p:cNvSpPr txBox="1"/>
          <p:nvPr/>
        </p:nvSpPr>
        <p:spPr>
          <a:xfrm>
            <a:off x="793663" y="3180586"/>
            <a:ext cx="108914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 questionário possui 9 perguntas.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Quando realizar a avaliação? Após completar 03 (três) meses da data que seu termo de compromisso foi emitido, já será possível realizar a avaliação. Para auxiliar, o sistema vai enviar um lembrete para </a:t>
            </a:r>
            <a:r>
              <a:rPr lang="pt-BR"/>
              <a:t>seu e-mail, e também, nas notificações do sistema, </a:t>
            </a:r>
            <a:r>
              <a:rPr lang="pt-BR" dirty="0"/>
              <a:t>em até 02 (dois) dias antes de iniciar o prazo para registro </a:t>
            </a:r>
            <a:r>
              <a:rPr lang="pt-BR"/>
              <a:t>da avaliação. </a:t>
            </a:r>
            <a:r>
              <a:rPr lang="pt-BR" dirty="0"/>
              <a:t>Consulte o seu e-mail com regularidade, ou acesse com frequência o SiGAE.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Quantos dias a avaliação fica disponível? A avaliação ficará disponível durante 05 (cinco) dias para que você registre a avaliação.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Quem deve realizar a avaliação? Todos os bolsistas ativos no programa.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65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79"/>
    </mc:Choice>
    <mc:Fallback>
      <p:transition spd="slow" advTm="707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813636" y="2867990"/>
            <a:ext cx="8758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essando o sis</a:t>
            </a:r>
            <a:r>
              <a:rPr lang="pt-B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</a:t>
            </a:r>
          </a:p>
        </p:txBody>
      </p:sp>
    </p:spTree>
    <p:extLst>
      <p:ext uri="{BB962C8B-B14F-4D97-AF65-F5344CB8AC3E}">
        <p14:creationId xmlns:p14="http://schemas.microsoft.com/office/powerpoint/2010/main" val="120839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3"/>
    </mc:Choice>
    <mc:Fallback>
      <p:transition spd="slow" advTm="160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611983" y="395293"/>
            <a:ext cx="1047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 no sistema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3CDEBC2-695E-49A9-B152-90862DE02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630" y="2047203"/>
            <a:ext cx="4010025" cy="3409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7AD00ED-6CF8-4AD1-811D-BA4BA93E33EB}"/>
              </a:ext>
            </a:extLst>
          </p:cNvPr>
          <p:cNvSpPr txBox="1"/>
          <p:nvPr/>
        </p:nvSpPr>
        <p:spPr>
          <a:xfrm>
            <a:off x="5342830" y="2139885"/>
            <a:ext cx="301396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Acesse o link:</a:t>
            </a:r>
          </a:p>
          <a:p>
            <a:r>
              <a:rPr lang="pt-BR" dirty="0"/>
              <a:t>https://sigae.ifpr.edu.br/login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D90AF90-09A4-46AD-B421-C36355732584}"/>
              </a:ext>
            </a:extLst>
          </p:cNvPr>
          <p:cNvSpPr txBox="1"/>
          <p:nvPr/>
        </p:nvSpPr>
        <p:spPr>
          <a:xfrm>
            <a:off x="3572759" y="271492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(a)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76B765-70F0-4861-B6B5-AEF1782DF944}"/>
              </a:ext>
            </a:extLst>
          </p:cNvPr>
          <p:cNvSpPr txBox="1"/>
          <p:nvPr/>
        </p:nvSpPr>
        <p:spPr>
          <a:xfrm>
            <a:off x="3572759" y="319818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(b)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56D13BE-498E-442E-9FCC-5631D845782E}"/>
              </a:ext>
            </a:extLst>
          </p:cNvPr>
          <p:cNvSpPr txBox="1"/>
          <p:nvPr/>
        </p:nvSpPr>
        <p:spPr>
          <a:xfrm>
            <a:off x="3583979" y="398219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(c)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D8B04F3-E46F-44A6-B8B0-73E71DF14B1F}"/>
              </a:ext>
            </a:extLst>
          </p:cNvPr>
          <p:cNvSpPr txBox="1"/>
          <p:nvPr/>
        </p:nvSpPr>
        <p:spPr>
          <a:xfrm>
            <a:off x="5863473" y="3382846"/>
            <a:ext cx="566889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Insira o e-mail que você cadastrou – no campo (a)</a:t>
            </a:r>
          </a:p>
          <a:p>
            <a:r>
              <a:rPr lang="pt-BR" dirty="0"/>
              <a:t>Informe a senha que você criou – no campo (b)</a:t>
            </a:r>
          </a:p>
          <a:p>
            <a:r>
              <a:rPr lang="pt-BR" dirty="0"/>
              <a:t>Clique em ‘Entrar’ – no campo (c) - para acesso ao ambiente do sistema</a:t>
            </a:r>
          </a:p>
        </p:txBody>
      </p:sp>
    </p:spTree>
    <p:extLst>
      <p:ext uri="{BB962C8B-B14F-4D97-AF65-F5344CB8AC3E}">
        <p14:creationId xmlns:p14="http://schemas.microsoft.com/office/powerpoint/2010/main" val="50105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28"/>
    </mc:Choice>
    <mc:Fallback>
      <p:transition spd="slow" advTm="552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611983" y="395293"/>
            <a:ext cx="1047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7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AB33E1E2-A6AC-470E-B856-176360A6CFAD}"/>
              </a:ext>
            </a:extLst>
          </p:cNvPr>
          <p:cNvSpPr txBox="1"/>
          <p:nvPr/>
        </p:nvSpPr>
        <p:spPr>
          <a:xfrm>
            <a:off x="3047215" y="3246690"/>
            <a:ext cx="700175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</a:t>
            </a:r>
            <a:r>
              <a:rPr lang="pt-BR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 no S</a:t>
            </a:r>
            <a:r>
              <a:rPr lang="pt-BR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</a:p>
        </p:txBody>
      </p:sp>
    </p:spTree>
    <p:extLst>
      <p:ext uri="{BB962C8B-B14F-4D97-AF65-F5344CB8AC3E}">
        <p14:creationId xmlns:p14="http://schemas.microsoft.com/office/powerpoint/2010/main" val="337313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80"/>
    </mc:Choice>
    <mc:Fallback>
      <p:transition spd="slow" advTm="188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611983" y="395293"/>
            <a:ext cx="1047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</a:t>
            </a:r>
            <a:r>
              <a:rPr lang="pt-BR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2FFD27AD-BC69-4094-B311-3BE26C5D3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521" y="2043862"/>
            <a:ext cx="10136957" cy="2449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FA0DDCCE-CC9C-451A-9814-811AD8E3C9C3}"/>
              </a:ext>
            </a:extLst>
          </p:cNvPr>
          <p:cNvSpPr txBox="1"/>
          <p:nvPr/>
        </p:nvSpPr>
        <p:spPr>
          <a:xfrm>
            <a:off x="1414021" y="335594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(d)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7BAA013-621C-4F97-9DD6-B7083952DCC2}"/>
              </a:ext>
            </a:extLst>
          </p:cNvPr>
          <p:cNvSpPr txBox="1"/>
          <p:nvPr/>
        </p:nvSpPr>
        <p:spPr>
          <a:xfrm>
            <a:off x="4857770" y="5055333"/>
            <a:ext cx="30732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(d) Será exibida esta tela inicial</a:t>
            </a:r>
          </a:p>
        </p:txBody>
      </p:sp>
    </p:spTree>
    <p:extLst>
      <p:ext uri="{BB962C8B-B14F-4D97-AF65-F5344CB8AC3E}">
        <p14:creationId xmlns:p14="http://schemas.microsoft.com/office/powerpoint/2010/main" val="210424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67"/>
    </mc:Choice>
    <mc:Fallback>
      <p:transition spd="slow" advTm="32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1611983" y="395293"/>
            <a:ext cx="1047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 | 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</a:t>
            </a:r>
            <a:r>
              <a:rPr lang="pt-BR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r>
              <a:rPr lang="pt-BR" sz="7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2FFD27AD-BC69-4094-B311-3BE26C5D3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521" y="2043862"/>
            <a:ext cx="10136957" cy="2449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FA0DDCCE-CC9C-451A-9814-811AD8E3C9C3}"/>
              </a:ext>
            </a:extLst>
          </p:cNvPr>
          <p:cNvSpPr txBox="1"/>
          <p:nvPr/>
        </p:nvSpPr>
        <p:spPr>
          <a:xfrm>
            <a:off x="3019581" y="218038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(e)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7BAA013-621C-4F97-9DD6-B7083952DCC2}"/>
              </a:ext>
            </a:extLst>
          </p:cNvPr>
          <p:cNvSpPr txBox="1"/>
          <p:nvPr/>
        </p:nvSpPr>
        <p:spPr>
          <a:xfrm>
            <a:off x="3240154" y="5095278"/>
            <a:ext cx="64495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(e) Clique no menu Avaliações, na barra de ferramentas do sistema</a:t>
            </a:r>
          </a:p>
        </p:txBody>
      </p:sp>
    </p:spTree>
    <p:extLst>
      <p:ext uri="{BB962C8B-B14F-4D97-AF65-F5344CB8AC3E}">
        <p14:creationId xmlns:p14="http://schemas.microsoft.com/office/powerpoint/2010/main" val="88898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29"/>
    </mc:Choice>
    <mc:Fallback>
      <p:transition spd="slow" advTm="33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vento Científico do IFPR Campus Umuarama - Edição 2019">
            <a:extLst>
              <a:ext uri="{FF2B5EF4-FFF2-40B4-BE49-F238E27FC236}">
                <a16:creationId xmlns:a16="http://schemas.microsoft.com/office/drawing/2014/main" id="{110B9B60-D8B1-4B99-86BE-ECF1A7F4F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" y="87854"/>
            <a:ext cx="1378621" cy="6920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  <a:softEdge rad="0"/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B05820-3C1B-4E97-8A12-E7D87E142FB4}"/>
              </a:ext>
            </a:extLst>
          </p:cNvPr>
          <p:cNvSpPr txBox="1"/>
          <p:nvPr/>
        </p:nvSpPr>
        <p:spPr>
          <a:xfrm>
            <a:off x="876583" y="205928"/>
            <a:ext cx="986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</a:t>
            </a:r>
            <a:endParaRPr lang="pt-BR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DE640-82FC-44DD-834E-FC32D4B2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C9A3-D5E0-4512-BCB6-7C2AE14D75BE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Imagem 4" descr="Untitled">
            <a:extLst>
              <a:ext uri="{FF2B5EF4-FFF2-40B4-BE49-F238E27FC236}">
                <a16:creationId xmlns:a16="http://schemas.microsoft.com/office/drawing/2014/main" id="{C551C26A-76BA-4431-ABAA-A88C3E1A8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5785624"/>
            <a:ext cx="1068854" cy="6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F9EACE0-8C30-42F1-91B2-F8EEE0F8DD98}"/>
              </a:ext>
            </a:extLst>
          </p:cNvPr>
          <p:cNvSpPr txBox="1"/>
          <p:nvPr/>
        </p:nvSpPr>
        <p:spPr>
          <a:xfrm>
            <a:off x="1716740" y="3056526"/>
            <a:ext cx="87585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</a:t>
            </a:r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ando avaliações abertas</a:t>
            </a:r>
          </a:p>
        </p:txBody>
      </p:sp>
    </p:spTree>
    <p:extLst>
      <p:ext uri="{BB962C8B-B14F-4D97-AF65-F5344CB8AC3E}">
        <p14:creationId xmlns:p14="http://schemas.microsoft.com/office/powerpoint/2010/main" val="2814539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44"/>
    </mc:Choice>
    <mc:Fallback>
      <p:transition spd="slow" advTm="2944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4698</TotalTime>
  <Words>1101</Words>
  <Application>Microsoft Office PowerPoint</Application>
  <PresentationFormat>Widescreen</PresentationFormat>
  <Paragraphs>194</Paragraphs>
  <Slides>28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Beto SJP</dc:creator>
  <cp:lastModifiedBy>Beto SJP</cp:lastModifiedBy>
  <cp:revision>361</cp:revision>
  <dcterms:created xsi:type="dcterms:W3CDTF">2021-03-29T16:30:40Z</dcterms:created>
  <dcterms:modified xsi:type="dcterms:W3CDTF">2021-09-17T20:11:38Z</dcterms:modified>
</cp:coreProperties>
</file>